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1" r:id="rId1"/>
    <p:sldMasterId id="2147483707" r:id="rId2"/>
  </p:sldMasterIdLst>
  <p:notesMasterIdLst>
    <p:notesMasterId r:id="rId22"/>
  </p:notesMasterIdLst>
  <p:sldIdLst>
    <p:sldId id="3399" r:id="rId3"/>
    <p:sldId id="3410" r:id="rId4"/>
    <p:sldId id="3408" r:id="rId5"/>
    <p:sldId id="3387" r:id="rId6"/>
    <p:sldId id="3389" r:id="rId7"/>
    <p:sldId id="3390" r:id="rId8"/>
    <p:sldId id="3406" r:id="rId9"/>
    <p:sldId id="3401" r:id="rId10"/>
    <p:sldId id="3393" r:id="rId11"/>
    <p:sldId id="3392" r:id="rId12"/>
    <p:sldId id="3391" r:id="rId13"/>
    <p:sldId id="3394" r:id="rId14"/>
    <p:sldId id="3395" r:id="rId15"/>
    <p:sldId id="3396" r:id="rId16"/>
    <p:sldId id="3403" r:id="rId17"/>
    <p:sldId id="3398" r:id="rId18"/>
    <p:sldId id="3407" r:id="rId19"/>
    <p:sldId id="3397" r:id="rId20"/>
    <p:sldId id="338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B81E"/>
    <a:srgbClr val="1280C3"/>
    <a:srgbClr val="FEF6D4"/>
    <a:srgbClr val="FDFED4"/>
    <a:srgbClr val="FFEED3"/>
    <a:srgbClr val="866CDE"/>
    <a:srgbClr val="FFD300"/>
    <a:srgbClr val="D3DB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120A2F-48CF-4A22-AFF6-7C3CBBAEA5C1}" v="61" dt="2022-08-18T15:39:32.63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40" autoAdjust="0"/>
    <p:restoredTop sz="85940" autoAdjust="0"/>
  </p:normalViewPr>
  <p:slideViewPr>
    <p:cSldViewPr snapToGrid="0" snapToObjects="1">
      <p:cViewPr varScale="1">
        <p:scale>
          <a:sx n="98" d="100"/>
          <a:sy n="98" d="100"/>
        </p:scale>
        <p:origin x="960" y="184"/>
      </p:cViewPr>
      <p:guideLst/>
    </p:cSldViewPr>
  </p:slideViewPr>
  <p:outlineViewPr>
    <p:cViewPr>
      <p:scale>
        <a:sx n="33" d="100"/>
        <a:sy n="33" d="100"/>
      </p:scale>
      <p:origin x="0" y="-17460"/>
    </p:cViewPr>
  </p:outlineViewPr>
  <p:notesTextViewPr>
    <p:cViewPr>
      <p:scale>
        <a:sx n="1" d="1"/>
        <a:sy n="1" d="1"/>
      </p:scale>
      <p:origin x="0" y="0"/>
    </p:cViewPr>
  </p:notesTextViewPr>
  <p:sorterViewPr>
    <p:cViewPr>
      <p:scale>
        <a:sx n="110" d="100"/>
        <a:sy n="110" d="100"/>
      </p:scale>
      <p:origin x="0" y="-504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F58F6C-96B4-4F6D-A59E-903A6531A3BA}"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2749A19E-D1FD-4165-9B18-9301EDF945B1}">
      <dgm:prSet phldrT="[Text]" custT="1"/>
      <dgm:spPr/>
      <dgm:t>
        <a:bodyPr/>
        <a:lstStyle/>
        <a:p>
          <a:pPr algn="ctr">
            <a:spcAft>
              <a:spcPct val="35000"/>
            </a:spcAft>
          </a:pPr>
          <a:endParaRPr lang="en-US" sz="2900" b="1" dirty="0"/>
        </a:p>
        <a:p>
          <a:pPr algn="ctr">
            <a:spcAft>
              <a:spcPct val="35000"/>
            </a:spcAft>
          </a:pPr>
          <a:endParaRPr lang="en-US" sz="2900" b="1" dirty="0"/>
        </a:p>
        <a:p>
          <a:pPr algn="ctr">
            <a:spcAft>
              <a:spcPct val="35000"/>
            </a:spcAft>
          </a:pPr>
          <a:r>
            <a:rPr lang="en-US" sz="2900" b="1" dirty="0"/>
            <a:t>Gatekeepers</a:t>
          </a:r>
        </a:p>
        <a:p>
          <a:pPr algn="ctr">
            <a:spcAft>
              <a:spcPts val="0"/>
            </a:spcAft>
          </a:pPr>
          <a:r>
            <a:rPr lang="en-US" sz="1800" dirty="0"/>
            <a:t>Supervisor</a:t>
          </a:r>
        </a:p>
        <a:p>
          <a:pPr algn="ctr">
            <a:spcAft>
              <a:spcPts val="0"/>
            </a:spcAft>
          </a:pPr>
          <a:r>
            <a:rPr lang="en-US" sz="1800" dirty="0"/>
            <a:t>Agency leaders</a:t>
          </a:r>
        </a:p>
        <a:p>
          <a:pPr algn="ctr">
            <a:spcAft>
              <a:spcPts val="0"/>
            </a:spcAft>
          </a:pPr>
          <a:r>
            <a:rPr lang="en-US" sz="1800" dirty="0"/>
            <a:t>Office of Comms.</a:t>
          </a:r>
        </a:p>
        <a:p>
          <a:pPr algn="ctr">
            <a:spcAft>
              <a:spcPts val="0"/>
            </a:spcAft>
          </a:pPr>
          <a:r>
            <a:rPr lang="en-US" sz="1800" dirty="0"/>
            <a:t>Legal department</a:t>
          </a:r>
        </a:p>
      </dgm:t>
    </dgm:pt>
    <dgm:pt modelId="{36DB649D-8B53-42BA-A954-69E7836F413A}" type="parTrans" cxnId="{2F3376C0-90CA-47B1-97DD-B25B2298AB50}">
      <dgm:prSet/>
      <dgm:spPr/>
      <dgm:t>
        <a:bodyPr/>
        <a:lstStyle/>
        <a:p>
          <a:endParaRPr lang="en-US"/>
        </a:p>
      </dgm:t>
    </dgm:pt>
    <dgm:pt modelId="{1659B450-3FEC-4EAC-8F0E-58CAC8FFEE3B}" type="sibTrans" cxnId="{2F3376C0-90CA-47B1-97DD-B25B2298AB50}">
      <dgm:prSet/>
      <dgm:spPr/>
      <dgm:t>
        <a:bodyPr/>
        <a:lstStyle/>
        <a:p>
          <a:endParaRPr lang="en-US"/>
        </a:p>
      </dgm:t>
    </dgm:pt>
    <dgm:pt modelId="{51CA2312-5DA9-458B-BF47-8D1682C59C8B}">
      <dgm:prSet phldrT="[Text]" custT="1"/>
      <dgm:spPr/>
      <dgm:t>
        <a:bodyPr/>
        <a:lstStyle/>
        <a:p>
          <a:pPr>
            <a:spcBef>
              <a:spcPct val="0"/>
            </a:spcBef>
            <a:spcAft>
              <a:spcPct val="35000"/>
            </a:spcAft>
          </a:pPr>
          <a:endParaRPr lang="en-US" sz="2900" dirty="0"/>
        </a:p>
        <a:p>
          <a:pPr>
            <a:spcBef>
              <a:spcPct val="0"/>
            </a:spcBef>
            <a:spcAft>
              <a:spcPct val="35000"/>
            </a:spcAft>
          </a:pPr>
          <a:endParaRPr lang="en-US" sz="2900" b="1" dirty="0"/>
        </a:p>
        <a:p>
          <a:pPr>
            <a:spcBef>
              <a:spcPct val="0"/>
            </a:spcBef>
            <a:spcAft>
              <a:spcPct val="35000"/>
            </a:spcAft>
          </a:pPr>
          <a:endParaRPr lang="en-US" sz="2900" b="1" dirty="0"/>
        </a:p>
        <a:p>
          <a:pPr>
            <a:spcBef>
              <a:spcPts val="600"/>
            </a:spcBef>
            <a:spcAft>
              <a:spcPct val="35000"/>
            </a:spcAft>
          </a:pPr>
          <a:r>
            <a:rPr lang="en-US" sz="2900" b="1" dirty="0"/>
            <a:t>Subject matter experts</a:t>
          </a:r>
        </a:p>
        <a:p>
          <a:pPr>
            <a:spcBef>
              <a:spcPct val="0"/>
            </a:spcBef>
            <a:spcAft>
              <a:spcPts val="0"/>
            </a:spcAft>
          </a:pPr>
          <a:r>
            <a:rPr lang="en-US" sz="1800" dirty="0"/>
            <a:t>Analysts</a:t>
          </a:r>
          <a:br>
            <a:rPr lang="en-US" sz="1800" dirty="0"/>
          </a:br>
          <a:r>
            <a:rPr lang="en-US" sz="1800" dirty="0"/>
            <a:t>Researchers</a:t>
          </a:r>
        </a:p>
        <a:p>
          <a:pPr>
            <a:spcBef>
              <a:spcPct val="0"/>
            </a:spcBef>
            <a:spcAft>
              <a:spcPts val="0"/>
            </a:spcAft>
          </a:pPr>
          <a:r>
            <a:rPr lang="en-US" sz="1800" dirty="0"/>
            <a:t>Scientists</a:t>
          </a:r>
        </a:p>
        <a:p>
          <a:pPr>
            <a:spcBef>
              <a:spcPct val="0"/>
            </a:spcBef>
            <a:spcAft>
              <a:spcPts val="0"/>
            </a:spcAft>
          </a:pPr>
          <a:r>
            <a:rPr lang="en-US" sz="1800" dirty="0"/>
            <a:t>Lawyers</a:t>
          </a:r>
        </a:p>
        <a:p>
          <a:pPr>
            <a:spcBef>
              <a:spcPct val="0"/>
            </a:spcBef>
            <a:spcAft>
              <a:spcPct val="35000"/>
            </a:spcAft>
          </a:pPr>
          <a:endParaRPr lang="en-US" sz="3400" dirty="0"/>
        </a:p>
      </dgm:t>
    </dgm:pt>
    <dgm:pt modelId="{24EF0BC9-210A-414F-ACE9-3D8A087C1C88}" type="parTrans" cxnId="{9B4C256E-C9B9-4288-8A50-1C3BDAA02C0F}">
      <dgm:prSet/>
      <dgm:spPr/>
      <dgm:t>
        <a:bodyPr/>
        <a:lstStyle/>
        <a:p>
          <a:endParaRPr lang="en-US"/>
        </a:p>
      </dgm:t>
    </dgm:pt>
    <dgm:pt modelId="{9133BDE4-9E69-495F-8176-94CA5EECDF5C}" type="sibTrans" cxnId="{9B4C256E-C9B9-4288-8A50-1C3BDAA02C0F}">
      <dgm:prSet/>
      <dgm:spPr/>
      <dgm:t>
        <a:bodyPr/>
        <a:lstStyle/>
        <a:p>
          <a:endParaRPr lang="en-US"/>
        </a:p>
      </dgm:t>
    </dgm:pt>
    <dgm:pt modelId="{FE0D9F32-9B97-4CA1-94E7-426896B013A3}" type="pres">
      <dgm:prSet presAssocID="{6FF58F6C-96B4-4F6D-A59E-903A6531A3BA}" presName="Name0" presStyleCnt="0">
        <dgm:presLayoutVars>
          <dgm:dir/>
          <dgm:resizeHandles val="exact"/>
        </dgm:presLayoutVars>
      </dgm:prSet>
      <dgm:spPr/>
    </dgm:pt>
    <dgm:pt modelId="{52CBCA77-D7C7-477E-83BE-F9460DFA797B}" type="pres">
      <dgm:prSet presAssocID="{2749A19E-D1FD-4165-9B18-9301EDF945B1}" presName="Name5" presStyleLbl="vennNode1" presStyleIdx="0" presStyleCnt="2">
        <dgm:presLayoutVars>
          <dgm:bulletEnabled val="1"/>
        </dgm:presLayoutVars>
      </dgm:prSet>
      <dgm:spPr/>
    </dgm:pt>
    <dgm:pt modelId="{F4329C3D-5C8C-4921-92C2-457A8802E9A0}" type="pres">
      <dgm:prSet presAssocID="{1659B450-3FEC-4EAC-8F0E-58CAC8FFEE3B}" presName="space" presStyleCnt="0"/>
      <dgm:spPr/>
    </dgm:pt>
    <dgm:pt modelId="{9359B5B3-EDE9-4328-9199-04FBA83338E2}" type="pres">
      <dgm:prSet presAssocID="{51CA2312-5DA9-458B-BF47-8D1682C59C8B}" presName="Name5" presStyleLbl="vennNode1" presStyleIdx="1" presStyleCnt="2" custLinFactNeighborX="704" custLinFactNeighborY="1017">
        <dgm:presLayoutVars>
          <dgm:bulletEnabled val="1"/>
        </dgm:presLayoutVars>
      </dgm:prSet>
      <dgm:spPr/>
    </dgm:pt>
  </dgm:ptLst>
  <dgm:cxnLst>
    <dgm:cxn modelId="{9B4C256E-C9B9-4288-8A50-1C3BDAA02C0F}" srcId="{6FF58F6C-96B4-4F6D-A59E-903A6531A3BA}" destId="{51CA2312-5DA9-458B-BF47-8D1682C59C8B}" srcOrd="1" destOrd="0" parTransId="{24EF0BC9-210A-414F-ACE9-3D8A087C1C88}" sibTransId="{9133BDE4-9E69-495F-8176-94CA5EECDF5C}"/>
    <dgm:cxn modelId="{863BD17D-6541-48AF-8DDE-7AD35730A6F6}" type="presOf" srcId="{51CA2312-5DA9-458B-BF47-8D1682C59C8B}" destId="{9359B5B3-EDE9-4328-9199-04FBA83338E2}" srcOrd="0" destOrd="0" presId="urn:microsoft.com/office/officeart/2005/8/layout/venn3"/>
    <dgm:cxn modelId="{7D9492B6-6976-4CCA-9424-A3F9E13852F4}" type="presOf" srcId="{6FF58F6C-96B4-4F6D-A59E-903A6531A3BA}" destId="{FE0D9F32-9B97-4CA1-94E7-426896B013A3}" srcOrd="0" destOrd="0" presId="urn:microsoft.com/office/officeart/2005/8/layout/venn3"/>
    <dgm:cxn modelId="{2F3376C0-90CA-47B1-97DD-B25B2298AB50}" srcId="{6FF58F6C-96B4-4F6D-A59E-903A6531A3BA}" destId="{2749A19E-D1FD-4165-9B18-9301EDF945B1}" srcOrd="0" destOrd="0" parTransId="{36DB649D-8B53-42BA-A954-69E7836F413A}" sibTransId="{1659B450-3FEC-4EAC-8F0E-58CAC8FFEE3B}"/>
    <dgm:cxn modelId="{B848ADD2-31AD-453E-B1F6-18EE0F1AF543}" type="presOf" srcId="{2749A19E-D1FD-4165-9B18-9301EDF945B1}" destId="{52CBCA77-D7C7-477E-83BE-F9460DFA797B}" srcOrd="0" destOrd="0" presId="urn:microsoft.com/office/officeart/2005/8/layout/venn3"/>
    <dgm:cxn modelId="{FC2BC0B4-7A92-4950-94C2-F6148A43090A}" type="presParOf" srcId="{FE0D9F32-9B97-4CA1-94E7-426896B013A3}" destId="{52CBCA77-D7C7-477E-83BE-F9460DFA797B}" srcOrd="0" destOrd="0" presId="urn:microsoft.com/office/officeart/2005/8/layout/venn3"/>
    <dgm:cxn modelId="{3C396887-63C5-46DC-AD9F-44CE60E7AA9D}" type="presParOf" srcId="{FE0D9F32-9B97-4CA1-94E7-426896B013A3}" destId="{F4329C3D-5C8C-4921-92C2-457A8802E9A0}" srcOrd="1" destOrd="0" presId="urn:microsoft.com/office/officeart/2005/8/layout/venn3"/>
    <dgm:cxn modelId="{B4431883-B49B-4232-B5F1-3E5B3ECB5A85}" type="presParOf" srcId="{FE0D9F32-9B97-4CA1-94E7-426896B013A3}" destId="{9359B5B3-EDE9-4328-9199-04FBA83338E2}" srcOrd="2" destOrd="0" presId="urn:microsoft.com/office/officeart/2005/8/layout/ven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CBCA77-D7C7-477E-83BE-F9460DFA797B}">
      <dsp:nvSpPr>
        <dsp:cNvPr id="0" name=""/>
        <dsp:cNvSpPr/>
      </dsp:nvSpPr>
      <dsp:spPr>
        <a:xfrm>
          <a:off x="5324" y="396459"/>
          <a:ext cx="3780631" cy="3780631"/>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08061" tIns="36830" rIns="208061" bIns="36830" numCol="1" spcCol="1270" anchor="ctr" anchorCtr="0">
          <a:noAutofit/>
        </a:bodyPr>
        <a:lstStyle/>
        <a:p>
          <a:pPr marL="0" lvl="0" indent="0" algn="ctr" defTabSz="1289050">
            <a:lnSpc>
              <a:spcPct val="90000"/>
            </a:lnSpc>
            <a:spcBef>
              <a:spcPct val="0"/>
            </a:spcBef>
            <a:spcAft>
              <a:spcPct val="35000"/>
            </a:spcAft>
            <a:buNone/>
          </a:pPr>
          <a:endParaRPr lang="en-US" sz="2900" b="1" kern="1200" dirty="0"/>
        </a:p>
        <a:p>
          <a:pPr marL="0" lvl="0" indent="0" algn="ctr" defTabSz="1289050">
            <a:lnSpc>
              <a:spcPct val="90000"/>
            </a:lnSpc>
            <a:spcBef>
              <a:spcPct val="0"/>
            </a:spcBef>
            <a:spcAft>
              <a:spcPct val="35000"/>
            </a:spcAft>
            <a:buNone/>
          </a:pPr>
          <a:endParaRPr lang="en-US" sz="2900" b="1" kern="1200" dirty="0"/>
        </a:p>
        <a:p>
          <a:pPr marL="0" lvl="0" indent="0" algn="ctr" defTabSz="1289050">
            <a:lnSpc>
              <a:spcPct val="90000"/>
            </a:lnSpc>
            <a:spcBef>
              <a:spcPct val="0"/>
            </a:spcBef>
            <a:spcAft>
              <a:spcPct val="35000"/>
            </a:spcAft>
            <a:buNone/>
          </a:pPr>
          <a:r>
            <a:rPr lang="en-US" sz="2900" b="1" kern="1200" dirty="0"/>
            <a:t>Gatekeepers</a:t>
          </a:r>
        </a:p>
        <a:p>
          <a:pPr marL="0" lvl="0" indent="0" algn="ctr" defTabSz="1289050">
            <a:lnSpc>
              <a:spcPct val="90000"/>
            </a:lnSpc>
            <a:spcBef>
              <a:spcPct val="0"/>
            </a:spcBef>
            <a:spcAft>
              <a:spcPts val="0"/>
            </a:spcAft>
            <a:buNone/>
          </a:pPr>
          <a:r>
            <a:rPr lang="en-US" sz="1800" kern="1200" dirty="0"/>
            <a:t>Supervisor</a:t>
          </a:r>
        </a:p>
        <a:p>
          <a:pPr marL="0" lvl="0" indent="0" algn="ctr" defTabSz="1289050">
            <a:lnSpc>
              <a:spcPct val="90000"/>
            </a:lnSpc>
            <a:spcBef>
              <a:spcPct val="0"/>
            </a:spcBef>
            <a:spcAft>
              <a:spcPts val="0"/>
            </a:spcAft>
            <a:buNone/>
          </a:pPr>
          <a:r>
            <a:rPr lang="en-US" sz="1800" kern="1200" dirty="0"/>
            <a:t>Agency leaders</a:t>
          </a:r>
        </a:p>
        <a:p>
          <a:pPr marL="0" lvl="0" indent="0" algn="ctr" defTabSz="1289050">
            <a:lnSpc>
              <a:spcPct val="90000"/>
            </a:lnSpc>
            <a:spcBef>
              <a:spcPct val="0"/>
            </a:spcBef>
            <a:spcAft>
              <a:spcPts val="0"/>
            </a:spcAft>
            <a:buNone/>
          </a:pPr>
          <a:r>
            <a:rPr lang="en-US" sz="1800" kern="1200" dirty="0"/>
            <a:t>Office of Comms.</a:t>
          </a:r>
        </a:p>
        <a:p>
          <a:pPr marL="0" lvl="0" indent="0" algn="ctr" defTabSz="1289050">
            <a:lnSpc>
              <a:spcPct val="90000"/>
            </a:lnSpc>
            <a:spcBef>
              <a:spcPct val="0"/>
            </a:spcBef>
            <a:spcAft>
              <a:spcPts val="0"/>
            </a:spcAft>
            <a:buNone/>
          </a:pPr>
          <a:r>
            <a:rPr lang="en-US" sz="1800" kern="1200" dirty="0"/>
            <a:t>Legal department</a:t>
          </a:r>
        </a:p>
      </dsp:txBody>
      <dsp:txXfrm>
        <a:off x="558985" y="950120"/>
        <a:ext cx="2673309" cy="2673309"/>
      </dsp:txXfrm>
    </dsp:sp>
    <dsp:sp modelId="{9359B5B3-EDE9-4328-9199-04FBA83338E2}">
      <dsp:nvSpPr>
        <dsp:cNvPr id="0" name=""/>
        <dsp:cNvSpPr/>
      </dsp:nvSpPr>
      <dsp:spPr>
        <a:xfrm>
          <a:off x="3035152" y="434908"/>
          <a:ext cx="3780631" cy="3780631"/>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08061" tIns="36830" rIns="208061" bIns="36830" numCol="1" spcCol="1270" anchor="ctr" anchorCtr="0">
          <a:noAutofit/>
        </a:bodyPr>
        <a:lstStyle/>
        <a:p>
          <a:pPr marL="0" lvl="0" indent="0" algn="ctr" defTabSz="1289050">
            <a:lnSpc>
              <a:spcPct val="90000"/>
            </a:lnSpc>
            <a:spcBef>
              <a:spcPct val="0"/>
            </a:spcBef>
            <a:spcAft>
              <a:spcPct val="35000"/>
            </a:spcAft>
            <a:buNone/>
          </a:pPr>
          <a:endParaRPr lang="en-US" sz="2900" kern="1200" dirty="0"/>
        </a:p>
        <a:p>
          <a:pPr marL="0" lvl="0" indent="0" algn="ctr" defTabSz="1289050">
            <a:lnSpc>
              <a:spcPct val="90000"/>
            </a:lnSpc>
            <a:spcBef>
              <a:spcPct val="0"/>
            </a:spcBef>
            <a:spcAft>
              <a:spcPct val="35000"/>
            </a:spcAft>
            <a:buNone/>
          </a:pPr>
          <a:endParaRPr lang="en-US" sz="2900" b="1" kern="1200" dirty="0"/>
        </a:p>
        <a:p>
          <a:pPr marL="0" lvl="0" indent="0" algn="ctr" defTabSz="1289050">
            <a:lnSpc>
              <a:spcPct val="90000"/>
            </a:lnSpc>
            <a:spcBef>
              <a:spcPct val="0"/>
            </a:spcBef>
            <a:spcAft>
              <a:spcPct val="35000"/>
            </a:spcAft>
            <a:buNone/>
          </a:pPr>
          <a:endParaRPr lang="en-US" sz="2900" b="1" kern="1200" dirty="0"/>
        </a:p>
        <a:p>
          <a:pPr marL="0" lvl="0" indent="0" algn="ctr" defTabSz="1289050">
            <a:lnSpc>
              <a:spcPct val="90000"/>
            </a:lnSpc>
            <a:spcBef>
              <a:spcPct val="0"/>
            </a:spcBef>
            <a:spcAft>
              <a:spcPct val="35000"/>
            </a:spcAft>
            <a:buNone/>
          </a:pPr>
          <a:r>
            <a:rPr lang="en-US" sz="2900" b="1" kern="1200" dirty="0"/>
            <a:t>Subject matter experts</a:t>
          </a:r>
        </a:p>
        <a:p>
          <a:pPr marL="0" lvl="0" indent="0" algn="ctr" defTabSz="1289050">
            <a:lnSpc>
              <a:spcPct val="90000"/>
            </a:lnSpc>
            <a:spcBef>
              <a:spcPct val="0"/>
            </a:spcBef>
            <a:spcAft>
              <a:spcPts val="0"/>
            </a:spcAft>
            <a:buNone/>
          </a:pPr>
          <a:r>
            <a:rPr lang="en-US" sz="1800" kern="1200" dirty="0"/>
            <a:t>Analysts</a:t>
          </a:r>
          <a:br>
            <a:rPr lang="en-US" sz="1800" kern="1200" dirty="0"/>
          </a:br>
          <a:r>
            <a:rPr lang="en-US" sz="1800" kern="1200" dirty="0"/>
            <a:t>Researchers</a:t>
          </a:r>
        </a:p>
        <a:p>
          <a:pPr marL="0" lvl="0" indent="0" algn="ctr" defTabSz="1289050">
            <a:lnSpc>
              <a:spcPct val="90000"/>
            </a:lnSpc>
            <a:spcBef>
              <a:spcPct val="0"/>
            </a:spcBef>
            <a:spcAft>
              <a:spcPts val="0"/>
            </a:spcAft>
            <a:buNone/>
          </a:pPr>
          <a:r>
            <a:rPr lang="en-US" sz="1800" kern="1200" dirty="0"/>
            <a:t>Scientists</a:t>
          </a:r>
        </a:p>
        <a:p>
          <a:pPr marL="0" lvl="0" indent="0" algn="ctr" defTabSz="1289050">
            <a:lnSpc>
              <a:spcPct val="90000"/>
            </a:lnSpc>
            <a:spcBef>
              <a:spcPct val="0"/>
            </a:spcBef>
            <a:spcAft>
              <a:spcPts val="0"/>
            </a:spcAft>
            <a:buNone/>
          </a:pPr>
          <a:r>
            <a:rPr lang="en-US" sz="1800" kern="1200" dirty="0"/>
            <a:t>Lawyers</a:t>
          </a:r>
        </a:p>
        <a:p>
          <a:pPr marL="0" lvl="0" indent="0" algn="ctr" defTabSz="1289050">
            <a:lnSpc>
              <a:spcPct val="90000"/>
            </a:lnSpc>
            <a:spcBef>
              <a:spcPct val="0"/>
            </a:spcBef>
            <a:spcAft>
              <a:spcPct val="35000"/>
            </a:spcAft>
            <a:buNone/>
          </a:pPr>
          <a:endParaRPr lang="en-US" sz="3400" kern="1200" dirty="0"/>
        </a:p>
      </dsp:txBody>
      <dsp:txXfrm>
        <a:off x="3588813" y="988569"/>
        <a:ext cx="2673309" cy="2673309"/>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png>
</file>

<file path=ppt/media/image12.jpeg>
</file>

<file path=ppt/media/image13.png>
</file>

<file path=ppt/media/image14.png>
</file>

<file path=ppt/media/image15.png>
</file>

<file path=ppt/media/image16.jpeg>
</file>

<file path=ppt/media/image17.jpeg>
</file>

<file path=ppt/media/image18.png>
</file>

<file path=ppt/media/image19.png>
</file>

<file path=ppt/media/image2.jpeg>
</file>

<file path=ppt/media/image20.svg>
</file>

<file path=ppt/media/image21.png>
</file>

<file path=ppt/media/image22.png>
</file>

<file path=ppt/media/image23.png>
</file>

<file path=ppt/media/image24.png>
</file>

<file path=ppt/media/image25.jpeg>
</file>

<file path=ppt/media/image26.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ADE0EE-FC54-B842-BAEB-55BE955543C8}" type="datetimeFigureOut">
              <a:rPr lang="en-US" smtClean="0"/>
              <a:t>8/23/22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37802B-2EB8-E848-93DB-ACDB49348423}" type="slidenum">
              <a:rPr lang="en-US" smtClean="0"/>
              <a:t>‹#›</a:t>
            </a:fld>
            <a:endParaRPr lang="en-US"/>
          </a:p>
        </p:txBody>
      </p:sp>
    </p:spTree>
    <p:extLst>
      <p:ext uri="{BB962C8B-B14F-4D97-AF65-F5344CB8AC3E}">
        <p14:creationId xmlns:p14="http://schemas.microsoft.com/office/powerpoint/2010/main" val="25984478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9D5F5B6-28F6-4288-8E18-54B8191B965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86248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Microsoft PowerPoint stock image</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572176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Microsoft PowerPoint stock image</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59186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94038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Microsoft PowerPoint stock image</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01842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146540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62263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962928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Microsoft PowerPoint stock image</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927364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Microsoft PowerPoint stock image</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25997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9D5F5B6-28F6-4288-8E18-54B8191B965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4629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84872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Images: Microsoft PowerPoint stock images</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929005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Images: Microsoft PowerPoint stock images</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739596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Microsoft PowerPoint stock image</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4314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Microsoft PowerPoint stock image</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749066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Microsoft PowerPoint stock image</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6665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Microsoft PowerPoint stock image</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01838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Microsoft PowerPoint stock image</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9BD528B-5A86-4AF2-837F-3088FA26F8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335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BDAE1B4-0BC0-4FA4-BD8E-1D8BCE02AE41}" type="datetime1">
              <a:rPr lang="en-US" smtClean="0">
                <a:solidFill>
                  <a:prstClr val="black">
                    <a:tint val="75000"/>
                  </a:prstClr>
                </a:solidFill>
              </a:rPr>
              <a:t>8/23/22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88687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F0A97F3-9ACA-4DCE-A770-BF4FDDCDB585}" type="datetime1">
              <a:rPr lang="en-US" smtClean="0">
                <a:solidFill>
                  <a:prstClr val="black">
                    <a:tint val="75000"/>
                  </a:prstClr>
                </a:solidFill>
              </a:rPr>
              <a:t>8/23/22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6405259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1C356A-ABB6-40CE-B8AD-AD88442D084F}" type="datetime1">
              <a:rPr lang="en-US" smtClean="0">
                <a:solidFill>
                  <a:prstClr val="black">
                    <a:tint val="75000"/>
                  </a:prstClr>
                </a:solidFill>
              </a:rPr>
              <a:t>8/23/22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7766752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with Pictures">
    <p:spTree>
      <p:nvGrpSpPr>
        <p:cNvPr id="1" name=""/>
        <p:cNvGrpSpPr/>
        <p:nvPr/>
      </p:nvGrpSpPr>
      <p:grpSpPr>
        <a:xfrm>
          <a:off x="0" y="0"/>
          <a:ext cx="0" cy="0"/>
          <a:chOff x="0" y="0"/>
          <a:chExt cx="0" cy="0"/>
        </a:xfrm>
      </p:grpSpPr>
      <p:sp>
        <p:nvSpPr>
          <p:cNvPr id="8" name="Rectangle 7"/>
          <p:cNvSpPr/>
          <p:nvPr userDrawn="1"/>
        </p:nvSpPr>
        <p:spPr>
          <a:xfrm>
            <a:off x="0" y="4800600"/>
            <a:ext cx="12192000" cy="2057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ctrTitle"/>
          </p:nvPr>
        </p:nvSpPr>
        <p:spPr>
          <a:xfrm>
            <a:off x="533400" y="5115656"/>
            <a:ext cx="11125200" cy="914400"/>
          </a:xfrm>
        </p:spPr>
        <p:txBody>
          <a:bodyPr anchor="b">
            <a:normAutofit/>
          </a:bodyPr>
          <a:lstStyle>
            <a:lvl1pPr algn="ctr">
              <a:defRPr sz="4400" spc="-51" baseline="0">
                <a:solidFill>
                  <a:schemeClr val="bg1"/>
                </a:solidFill>
              </a:defRPr>
            </a:lvl1pPr>
          </a:lstStyle>
          <a:p>
            <a:r>
              <a:rPr lang="en-US"/>
              <a:t>Click to edit Master title style</a:t>
            </a:r>
          </a:p>
        </p:txBody>
      </p:sp>
      <p:sp>
        <p:nvSpPr>
          <p:cNvPr id="3" name="Subtitle 2"/>
          <p:cNvSpPr>
            <a:spLocks noGrp="1"/>
          </p:cNvSpPr>
          <p:nvPr>
            <p:ph type="subTitle" idx="1"/>
          </p:nvPr>
        </p:nvSpPr>
        <p:spPr>
          <a:xfrm>
            <a:off x="533400" y="6043123"/>
            <a:ext cx="11125200" cy="571500"/>
          </a:xfrm>
        </p:spPr>
        <p:txBody>
          <a:bodyPr>
            <a:normAutofit/>
          </a:bodyPr>
          <a:lstStyle>
            <a:lvl1pPr marL="0" indent="0" algn="ctr">
              <a:spcBef>
                <a:spcPts val="0"/>
              </a:spcBef>
              <a:buNone/>
              <a:defRPr sz="2000" cap="all" spc="51" baseline="0">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9" name="Picture Placeholder 2"/>
          <p:cNvSpPr>
            <a:spLocks noGrp="1"/>
          </p:cNvSpPr>
          <p:nvPr>
            <p:ph type="pic" idx="10"/>
          </p:nvPr>
        </p:nvSpPr>
        <p:spPr>
          <a:xfrm>
            <a:off x="1" y="1"/>
            <a:ext cx="4023360" cy="4745736"/>
          </a:xfrm>
        </p:spPr>
        <p:txBody>
          <a:bodyPr tIns="457200">
            <a:normAutofit/>
          </a:bodyPr>
          <a:lstStyle>
            <a:lvl1pPr marL="0" indent="0" algn="ctr">
              <a:buNone/>
              <a:defRPr sz="20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dirty="0"/>
              <a:t>Click icon to add picture</a:t>
            </a:r>
          </a:p>
        </p:txBody>
      </p:sp>
      <p:sp>
        <p:nvSpPr>
          <p:cNvPr id="13" name="Picture Placeholder 2"/>
          <p:cNvSpPr>
            <a:spLocks noGrp="1"/>
          </p:cNvSpPr>
          <p:nvPr>
            <p:ph type="pic" idx="11"/>
          </p:nvPr>
        </p:nvSpPr>
        <p:spPr>
          <a:xfrm>
            <a:off x="4084320" y="1"/>
            <a:ext cx="4023360" cy="4745736"/>
          </a:xfrm>
        </p:spPr>
        <p:txBody>
          <a:bodyPr tIns="457200">
            <a:normAutofit/>
          </a:bodyPr>
          <a:lstStyle>
            <a:lvl1pPr marL="0" indent="0" algn="ctr">
              <a:buNone/>
              <a:defRPr sz="20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dirty="0"/>
              <a:t>Click icon to add picture</a:t>
            </a:r>
          </a:p>
        </p:txBody>
      </p:sp>
      <p:sp>
        <p:nvSpPr>
          <p:cNvPr id="14" name="Picture Placeholder 2"/>
          <p:cNvSpPr>
            <a:spLocks noGrp="1"/>
          </p:cNvSpPr>
          <p:nvPr>
            <p:ph type="pic" idx="12"/>
          </p:nvPr>
        </p:nvSpPr>
        <p:spPr>
          <a:xfrm>
            <a:off x="8168640" y="1"/>
            <a:ext cx="4023360" cy="4745736"/>
          </a:xfrm>
        </p:spPr>
        <p:txBody>
          <a:bodyPr tIns="457200">
            <a:normAutofit/>
          </a:bodyPr>
          <a:lstStyle>
            <a:lvl1pPr marL="0" indent="0" algn="ctr">
              <a:buNone/>
              <a:defRPr sz="20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dirty="0"/>
              <a:t>Click icon to add picture</a:t>
            </a:r>
          </a:p>
        </p:txBody>
      </p:sp>
    </p:spTree>
    <p:extLst>
      <p:ext uri="{BB962C8B-B14F-4D97-AF65-F5344CB8AC3E}">
        <p14:creationId xmlns:p14="http://schemas.microsoft.com/office/powerpoint/2010/main" val="1082274115"/>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p:cNvSpPr/>
          <p:nvPr userDrawn="1"/>
        </p:nvSpPr>
        <p:spPr>
          <a:xfrm>
            <a:off x="304800" y="304800"/>
            <a:ext cx="11582400" cy="6248400"/>
          </a:xfrm>
          <a:prstGeom prst="rect">
            <a:avLst/>
          </a:prstGeom>
          <a:noFill/>
          <a:ln w="50800">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831851" y="2514600"/>
            <a:ext cx="10515600" cy="2743200"/>
          </a:xfrm>
        </p:spPr>
        <p:txBody>
          <a:bodyPr anchor="b">
            <a:normAutofit/>
          </a:bodyPr>
          <a:lstStyle>
            <a:lvl1pPr algn="ctr">
              <a:defRPr sz="4400" spc="-51" baseline="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1" y="5257800"/>
            <a:ext cx="10515600" cy="914400"/>
          </a:xfrm>
        </p:spPr>
        <p:txBody>
          <a:bodyPr>
            <a:normAutofit/>
          </a:bodyPr>
          <a:lstStyle>
            <a:lvl1pPr marL="0" indent="0" algn="ctr">
              <a:spcBef>
                <a:spcPts val="0"/>
              </a:spcBef>
              <a:buNone/>
              <a:defRPr sz="2000" cap="all" spc="51" baseline="0">
                <a:solidFill>
                  <a:schemeClr val="bg1"/>
                </a:solidFill>
              </a:defRPr>
            </a:lvl1pPr>
            <a:lvl2pPr marL="457189" indent="0">
              <a:buNone/>
              <a:defRPr sz="2000"/>
            </a:lvl2pPr>
            <a:lvl3pPr marL="914377" indent="0">
              <a:buNone/>
              <a:defRPr sz="1800"/>
            </a:lvl3pPr>
            <a:lvl4pPr marL="1371566" indent="0">
              <a:buNone/>
              <a:defRPr sz="1600"/>
            </a:lvl4pPr>
            <a:lvl5pPr marL="1828754" indent="0">
              <a:buNone/>
              <a:defRPr sz="1600"/>
            </a:lvl5pPr>
            <a:lvl6pPr marL="2285943" indent="0">
              <a:buNone/>
              <a:defRPr sz="1600"/>
            </a:lvl6pPr>
            <a:lvl7pPr marL="2743131" indent="0">
              <a:buNone/>
              <a:defRPr sz="1600"/>
            </a:lvl7pPr>
            <a:lvl8pPr marL="3200320" indent="0">
              <a:buNone/>
              <a:defRPr sz="1600"/>
            </a:lvl8pPr>
            <a:lvl9pPr marL="3657509" indent="0">
              <a:buNone/>
              <a:defRPr sz="1600"/>
            </a:lvl9pPr>
          </a:lstStyle>
          <a:p>
            <a:pPr lvl="0"/>
            <a:r>
              <a:rPr lang="en-US"/>
              <a:t>Click to edit Master text styles</a:t>
            </a:r>
          </a:p>
        </p:txBody>
      </p:sp>
    </p:spTree>
    <p:extLst>
      <p:ext uri="{BB962C8B-B14F-4D97-AF65-F5344CB8AC3E}">
        <p14:creationId xmlns:p14="http://schemas.microsoft.com/office/powerpoint/2010/main" val="2094804581"/>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51815" y="1714498"/>
            <a:ext cx="3506788" cy="2880360"/>
          </a:xfrm>
        </p:spPr>
        <p:txBody>
          <a:bodyPr anchor="b">
            <a:normAutofit/>
          </a:bodyPr>
          <a:lstStyle>
            <a:lvl1pPr>
              <a:defRPr sz="3000"/>
            </a:lvl1pPr>
          </a:lstStyle>
          <a:p>
            <a:r>
              <a:rPr lang="en-US"/>
              <a:t>Click to edit Master title style</a:t>
            </a:r>
            <a:endParaRPr lang="en-US" dirty="0"/>
          </a:p>
        </p:txBody>
      </p:sp>
      <p:sp>
        <p:nvSpPr>
          <p:cNvPr id="3" name="Content Placeholder 2"/>
          <p:cNvSpPr>
            <a:spLocks noGrp="1"/>
          </p:cNvSpPr>
          <p:nvPr>
            <p:ph idx="1"/>
          </p:nvPr>
        </p:nvSpPr>
        <p:spPr>
          <a:xfrm>
            <a:off x="530372" y="457200"/>
            <a:ext cx="7242111" cy="5715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151815" y="4590288"/>
            <a:ext cx="3514564" cy="1581912"/>
          </a:xfrm>
        </p:spPr>
        <p:txBody>
          <a:bodyPr/>
          <a:lstStyle>
            <a:lvl1pPr marL="0" indent="0">
              <a:spcBef>
                <a:spcPts val="800"/>
              </a:spcBef>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FD0CB7C-C655-4688-B5A4-9C323BFDDA83}" type="datetime1">
              <a:rPr lang="en-US" smtClean="0"/>
              <a:t>8/23/22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4390662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8" name="Rectangle 7"/>
          <p:cNvSpPr/>
          <p:nvPr userDrawn="1"/>
        </p:nvSpPr>
        <p:spPr>
          <a:xfrm>
            <a:off x="8153400" y="0"/>
            <a:ext cx="40386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Text Placeholder 3"/>
          <p:cNvSpPr>
            <a:spLocks noGrp="1"/>
          </p:cNvSpPr>
          <p:nvPr>
            <p:ph type="body" sz="half" idx="2"/>
          </p:nvPr>
        </p:nvSpPr>
        <p:spPr>
          <a:xfrm>
            <a:off x="8532813" y="4591761"/>
            <a:ext cx="3125787" cy="1580440"/>
          </a:xfrm>
        </p:spPr>
        <p:txBody>
          <a:bodyPr/>
          <a:lstStyle>
            <a:lvl1pPr marL="0" indent="0">
              <a:spcBef>
                <a:spcPts val="800"/>
              </a:spcBef>
              <a:buNone/>
              <a:defRPr sz="1600">
                <a:solidFill>
                  <a:schemeClr val="bg1"/>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2" name="Title 1"/>
          <p:cNvSpPr>
            <a:spLocks noGrp="1"/>
          </p:cNvSpPr>
          <p:nvPr>
            <p:ph type="title"/>
          </p:nvPr>
        </p:nvSpPr>
        <p:spPr>
          <a:xfrm>
            <a:off x="8532813" y="1714500"/>
            <a:ext cx="3125787" cy="2877260"/>
          </a:xfrm>
        </p:spPr>
        <p:txBody>
          <a:bodyPr anchor="b">
            <a:normAutofit/>
          </a:bodyPr>
          <a:lstStyle>
            <a:lvl1pPr>
              <a:defRPr sz="3000">
                <a:solidFill>
                  <a:schemeClr val="bg1"/>
                </a:solidFill>
              </a:defRPr>
            </a:lvl1pPr>
          </a:lstStyle>
          <a:p>
            <a:r>
              <a:rPr lang="en-US"/>
              <a:t>Click to edit Master title style</a:t>
            </a:r>
          </a:p>
        </p:txBody>
      </p:sp>
      <p:sp>
        <p:nvSpPr>
          <p:cNvPr id="6" name="Picture Placeholder 2"/>
          <p:cNvSpPr>
            <a:spLocks noGrp="1"/>
          </p:cNvSpPr>
          <p:nvPr>
            <p:ph type="pic" idx="1"/>
          </p:nvPr>
        </p:nvSpPr>
        <p:spPr>
          <a:xfrm>
            <a:off x="0" y="4"/>
            <a:ext cx="8101584" cy="6857999"/>
          </a:xfrm>
        </p:spPr>
        <p:txBody>
          <a:bodyPr tIns="457200">
            <a:normAutofit/>
          </a:bodyPr>
          <a:lstStyle>
            <a:lvl1pPr marL="0" indent="0" algn="ctr">
              <a:buNone/>
              <a:defRPr sz="20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dirty="0"/>
              <a:t>Click icon to add picture</a:t>
            </a:r>
          </a:p>
        </p:txBody>
      </p:sp>
    </p:spTree>
    <p:extLst>
      <p:ext uri="{BB962C8B-B14F-4D97-AF65-F5344CB8AC3E}">
        <p14:creationId xmlns:p14="http://schemas.microsoft.com/office/powerpoint/2010/main" val="1271377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1E1E7CC-1FD2-45FB-985A-B94AF7AB6D9E}" type="datetime1">
              <a:rPr lang="en-US" smtClean="0"/>
              <a:t>8/23/22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2062E0-D58B-449C-8F37-904956A91A41}" type="slidenum">
              <a:rPr lang="en-US" smtClean="0"/>
              <a:t>‹#›</a:t>
            </a:fld>
            <a:endParaRPr lang="en-US" dirty="0"/>
          </a:p>
        </p:txBody>
      </p:sp>
    </p:spTree>
    <p:extLst>
      <p:ext uri="{BB962C8B-B14F-4D97-AF65-F5344CB8AC3E}">
        <p14:creationId xmlns:p14="http://schemas.microsoft.com/office/powerpoint/2010/main" val="26214350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17C2BF-6F5F-40FF-B31F-25047D1C22C1}" type="datetime1">
              <a:rPr lang="en-US" smtClean="0"/>
              <a:t>8/23/22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2062E0-D58B-449C-8F37-904956A91A41}" type="slidenum">
              <a:rPr lang="en-US" smtClean="0"/>
              <a:t>‹#›</a:t>
            </a:fld>
            <a:endParaRPr lang="en-US" dirty="0"/>
          </a:p>
        </p:txBody>
      </p:sp>
    </p:spTree>
    <p:extLst>
      <p:ext uri="{BB962C8B-B14F-4D97-AF65-F5344CB8AC3E}">
        <p14:creationId xmlns:p14="http://schemas.microsoft.com/office/powerpoint/2010/main" val="20474757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2"/>
            <a:ext cx="10515600" cy="2852737"/>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831851" y="4589467"/>
            <a:ext cx="10515600" cy="150018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616DCF5-3468-48F9-83B8-6B69F9CE3E66}" type="datetime1">
              <a:rPr lang="en-US" smtClean="0"/>
              <a:t>8/23/22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2062E0-D58B-449C-8F37-904956A91A41}" type="slidenum">
              <a:rPr lang="en-US" smtClean="0"/>
              <a:t>‹#›</a:t>
            </a:fld>
            <a:endParaRPr lang="en-US" dirty="0"/>
          </a:p>
        </p:txBody>
      </p:sp>
    </p:spTree>
    <p:extLst>
      <p:ext uri="{BB962C8B-B14F-4D97-AF65-F5344CB8AC3E}">
        <p14:creationId xmlns:p14="http://schemas.microsoft.com/office/powerpoint/2010/main" val="5359103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9D8A40-E896-4FFD-A8A0-4AB74E5FA1BD}" type="datetime1">
              <a:rPr lang="en-US" smtClean="0"/>
              <a:t>8/23/22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62062E0-D58B-449C-8F37-904956A91A41}" type="slidenum">
              <a:rPr lang="en-US" smtClean="0"/>
              <a:t>‹#›</a:t>
            </a:fld>
            <a:endParaRPr lang="en-US" dirty="0"/>
          </a:p>
        </p:txBody>
      </p:sp>
    </p:spTree>
    <p:extLst>
      <p:ext uri="{BB962C8B-B14F-4D97-AF65-F5344CB8AC3E}">
        <p14:creationId xmlns:p14="http://schemas.microsoft.com/office/powerpoint/2010/main" val="33961073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0E681E0-8515-44CC-ABE5-3E558295E26F}" type="datetime1">
              <a:rPr lang="en-US" smtClean="0">
                <a:solidFill>
                  <a:prstClr val="black">
                    <a:tint val="75000"/>
                  </a:prstClr>
                </a:solidFill>
              </a:rPr>
              <a:t>8/23/22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51026658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2"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6172202"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B37993-2407-4404-ADAB-3FFD82383D8C}" type="datetime1">
              <a:rPr lang="en-US" smtClean="0"/>
              <a:t>8/23/22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62062E0-D58B-449C-8F37-904956A91A41}" type="slidenum">
              <a:rPr lang="en-US" smtClean="0"/>
              <a:t>‹#›</a:t>
            </a:fld>
            <a:endParaRPr lang="en-US" dirty="0"/>
          </a:p>
        </p:txBody>
      </p:sp>
    </p:spTree>
    <p:extLst>
      <p:ext uri="{BB962C8B-B14F-4D97-AF65-F5344CB8AC3E}">
        <p14:creationId xmlns:p14="http://schemas.microsoft.com/office/powerpoint/2010/main" val="387960995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8ADD7-D915-48B9-87CD-39A3213FF998}" type="datetime1">
              <a:rPr lang="en-US" smtClean="0"/>
              <a:t>8/23/22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62062E0-D58B-449C-8F37-904956A91A41}" type="slidenum">
              <a:rPr lang="en-US" smtClean="0"/>
              <a:t>‹#›</a:t>
            </a:fld>
            <a:endParaRPr lang="en-US" dirty="0"/>
          </a:p>
        </p:txBody>
      </p:sp>
    </p:spTree>
    <p:extLst>
      <p:ext uri="{BB962C8B-B14F-4D97-AF65-F5344CB8AC3E}">
        <p14:creationId xmlns:p14="http://schemas.microsoft.com/office/powerpoint/2010/main" val="10315126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25EDC8-1BD5-4B13-A68B-E01B9E399D96}" type="datetime1">
              <a:rPr lang="en-US" smtClean="0"/>
              <a:t>8/23/22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62062E0-D58B-449C-8F37-904956A91A41}" type="slidenum">
              <a:rPr lang="en-US" smtClean="0"/>
              <a:t>‹#›</a:t>
            </a:fld>
            <a:endParaRPr lang="en-US" dirty="0"/>
          </a:p>
        </p:txBody>
      </p:sp>
    </p:spTree>
    <p:extLst>
      <p:ext uri="{BB962C8B-B14F-4D97-AF65-F5344CB8AC3E}">
        <p14:creationId xmlns:p14="http://schemas.microsoft.com/office/powerpoint/2010/main" val="38277442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5183188" y="987429"/>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9299FF72-A851-454B-AD9F-3AFE0000551A}" type="datetime1">
              <a:rPr lang="en-US" smtClean="0"/>
              <a:t>8/23/22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62062E0-D58B-449C-8F37-904956A91A41}" type="slidenum">
              <a:rPr lang="en-US" smtClean="0"/>
              <a:t>‹#›</a:t>
            </a:fld>
            <a:endParaRPr lang="en-US" dirty="0"/>
          </a:p>
        </p:txBody>
      </p:sp>
    </p:spTree>
    <p:extLst>
      <p:ext uri="{BB962C8B-B14F-4D97-AF65-F5344CB8AC3E}">
        <p14:creationId xmlns:p14="http://schemas.microsoft.com/office/powerpoint/2010/main" val="25862289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9"/>
            <a:ext cx="6172200" cy="4873625"/>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D39EE618-E096-40AA-85C4-28A59EF152A1}" type="datetime1">
              <a:rPr lang="en-US" smtClean="0"/>
              <a:t>8/23/22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62062E0-D58B-449C-8F37-904956A91A41}" type="slidenum">
              <a:rPr lang="en-US" smtClean="0"/>
              <a:t>‹#›</a:t>
            </a:fld>
            <a:endParaRPr lang="en-US" dirty="0"/>
          </a:p>
        </p:txBody>
      </p:sp>
    </p:spTree>
    <p:extLst>
      <p:ext uri="{BB962C8B-B14F-4D97-AF65-F5344CB8AC3E}">
        <p14:creationId xmlns:p14="http://schemas.microsoft.com/office/powerpoint/2010/main" val="11696864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1BBA26-F77A-4F91-A791-5051C97F4670}" type="datetime1">
              <a:rPr lang="en-US" smtClean="0"/>
              <a:t>8/23/22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2062E0-D58B-449C-8F37-904956A91A41}" type="slidenum">
              <a:rPr lang="en-US" smtClean="0"/>
              <a:t>‹#›</a:t>
            </a:fld>
            <a:endParaRPr lang="en-US" dirty="0"/>
          </a:p>
        </p:txBody>
      </p:sp>
    </p:spTree>
    <p:extLst>
      <p:ext uri="{BB962C8B-B14F-4D97-AF65-F5344CB8AC3E}">
        <p14:creationId xmlns:p14="http://schemas.microsoft.com/office/powerpoint/2010/main" val="33624601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2"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4D3482-78EF-4C31-9CB1-0C203AB249AE}" type="datetime1">
              <a:rPr lang="en-US" smtClean="0"/>
              <a:t>8/23/22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2062E0-D58B-449C-8F37-904956A91A41}" type="slidenum">
              <a:rPr lang="en-US" smtClean="0"/>
              <a:t>‹#›</a:t>
            </a:fld>
            <a:endParaRPr lang="en-US" dirty="0"/>
          </a:p>
        </p:txBody>
      </p:sp>
    </p:spTree>
    <p:extLst>
      <p:ext uri="{BB962C8B-B14F-4D97-AF65-F5344CB8AC3E}">
        <p14:creationId xmlns:p14="http://schemas.microsoft.com/office/powerpoint/2010/main" val="14672680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ACEE79-690A-4430-A103-0856A85483BD}" type="datetime1">
              <a:rPr lang="en-US" smtClean="0">
                <a:solidFill>
                  <a:prstClr val="black">
                    <a:tint val="75000"/>
                  </a:prstClr>
                </a:solidFill>
              </a:rPr>
              <a:t>8/23/22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553696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F8A6150-76E4-42C3-A098-2FA1D1A26672}" type="datetime1">
              <a:rPr lang="en-US" smtClean="0">
                <a:solidFill>
                  <a:prstClr val="black">
                    <a:tint val="75000"/>
                  </a:prstClr>
                </a:solidFill>
              </a:rPr>
              <a:t>8/23/22</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00907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0DA6492-46F1-43C8-AF83-6FC249FD1676}" type="datetime1">
              <a:rPr lang="en-US" smtClean="0">
                <a:solidFill>
                  <a:prstClr val="black">
                    <a:tint val="75000"/>
                  </a:prstClr>
                </a:solidFill>
              </a:rPr>
              <a:t>8/23/22</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9300726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7B69589-B20F-4887-9948-EA74960FBB19}" type="datetime1">
              <a:rPr lang="en-US" smtClean="0">
                <a:solidFill>
                  <a:prstClr val="black">
                    <a:tint val="75000"/>
                  </a:prstClr>
                </a:solidFill>
              </a:rPr>
              <a:t>8/23/22</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6949469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6E348E-066B-4D53-9EC7-24AEE35D6C84}" type="datetime1">
              <a:rPr lang="en-US" smtClean="0">
                <a:solidFill>
                  <a:prstClr val="black">
                    <a:tint val="75000"/>
                  </a:prstClr>
                </a:solidFill>
              </a:rPr>
              <a:t>8/23/22</a:t>
            </a:fld>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758068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7D388E-08C0-47A4-AC49-08BDC77CB850}" type="datetime1">
              <a:rPr lang="en-US" smtClean="0">
                <a:solidFill>
                  <a:prstClr val="black">
                    <a:tint val="75000"/>
                  </a:prstClr>
                </a:solidFill>
              </a:rPr>
              <a:t>8/23/22</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1694563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CDB2079-74C5-4939-9C3D-CC781070E4CA}" type="datetime1">
              <a:rPr lang="en-US" smtClean="0">
                <a:solidFill>
                  <a:prstClr val="black">
                    <a:tint val="75000"/>
                  </a:prstClr>
                </a:solidFill>
              </a:rPr>
              <a:t>8/23/22</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094085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B8310D-7348-400D-9491-490E35E08248}" type="datetime1">
              <a:rPr lang="en-US" smtClean="0">
                <a:solidFill>
                  <a:prstClr val="black">
                    <a:tint val="75000"/>
                  </a:prstClr>
                </a:solidFill>
              </a:rPr>
              <a:t>8/23/22</a:t>
            </a:fld>
            <a:endParaRPr lang="en-US" dirty="0">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9CDC6F-000A-4532-B2B8-EDDCE3D9F0BE}"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921512835"/>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5AD141C-6166-4412-B0A5-7B74D8AFB9A1}" type="datetime1">
              <a:rPr lang="en-US" smtClean="0"/>
              <a:t>8/23/22</a:t>
            </a:fld>
            <a:endParaRPr lang="en-US" dirty="0"/>
          </a:p>
        </p:txBody>
      </p:sp>
      <p:sp>
        <p:nvSpPr>
          <p:cNvPr id="5" name="Footer Placeholder 4"/>
          <p:cNvSpPr>
            <a:spLocks noGrp="1"/>
          </p:cNvSpPr>
          <p:nvPr>
            <p:ph type="ftr" sz="quarter" idx="3"/>
          </p:nvPr>
        </p:nvSpPr>
        <p:spPr>
          <a:xfrm>
            <a:off x="4038600" y="6356354"/>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4"/>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62062E0-D58B-449C-8F37-904956A91A41}" type="slidenum">
              <a:rPr lang="en-US" smtClean="0"/>
              <a:t>‹#›</a:t>
            </a:fld>
            <a:endParaRPr lang="en-US" dirty="0"/>
          </a:p>
        </p:txBody>
      </p:sp>
    </p:spTree>
    <p:extLst>
      <p:ext uri="{BB962C8B-B14F-4D97-AF65-F5344CB8AC3E}">
        <p14:creationId xmlns:p14="http://schemas.microsoft.com/office/powerpoint/2010/main" val="2818200931"/>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25.jpe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26.jpe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10" Type="http://schemas.openxmlformats.org/officeDocument/2006/relationships/image" Target="../media/image5.jpeg"/><Relationship Id="rId4" Type="http://schemas.openxmlformats.org/officeDocument/2006/relationships/diagramData" Target="../diagrams/data1.xml"/><Relationship Id="rId9"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280C3"/>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0BC956-5A2D-3378-AC9E-25201A0F1FA4}"/>
              </a:ext>
            </a:extLst>
          </p:cNvPr>
          <p:cNvSpPr>
            <a:spLocks noGrp="1"/>
          </p:cNvSpPr>
          <p:nvPr>
            <p:ph type="ctrTitle"/>
          </p:nvPr>
        </p:nvSpPr>
        <p:spPr>
          <a:xfrm>
            <a:off x="411982" y="2484398"/>
            <a:ext cx="11334541" cy="1388807"/>
          </a:xfrm>
        </p:spPr>
        <p:txBody>
          <a:bodyPr>
            <a:normAutofit fontScale="90000"/>
          </a:bodyPr>
          <a:lstStyle/>
          <a:p>
            <a:pPr>
              <a:lnSpc>
                <a:spcPct val="150000"/>
              </a:lnSpc>
              <a:spcAft>
                <a:spcPts val="1200"/>
              </a:spcAft>
            </a:pPr>
            <a:r>
              <a:rPr lang="en-US" sz="4000" b="1" dirty="0">
                <a:solidFill>
                  <a:schemeClr val="bg1"/>
                </a:solidFill>
              </a:rPr>
              <a:t>Managing Stakeholder Feedback: Lessons from Experience</a:t>
            </a:r>
            <a:br>
              <a:rPr lang="en-US" sz="3600" dirty="0">
                <a:solidFill>
                  <a:schemeClr val="bg1"/>
                </a:solidFill>
              </a:rPr>
            </a:br>
            <a:r>
              <a:rPr lang="en-US" sz="2200" dirty="0">
                <a:solidFill>
                  <a:schemeClr val="bg1"/>
                </a:solidFill>
              </a:rPr>
              <a:t>August 2022</a:t>
            </a:r>
            <a:endParaRPr lang="en-US" sz="2200" dirty="0"/>
          </a:p>
        </p:txBody>
      </p:sp>
      <p:pic>
        <p:nvPicPr>
          <p:cNvPr id="13" name="Picture 12" descr="NIH National Institute on Aging logo">
            <a:extLst>
              <a:ext uri="{FF2B5EF4-FFF2-40B4-BE49-F238E27FC236}">
                <a16:creationId xmlns:a16="http://schemas.microsoft.com/office/drawing/2014/main" id="{0DAA5B8D-D416-48D6-BB53-0CD924A64FE5}"/>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4" name="TextBox 3">
            <a:extLst>
              <a:ext uri="{FF2B5EF4-FFF2-40B4-BE49-F238E27FC236}">
                <a16:creationId xmlns:a16="http://schemas.microsoft.com/office/drawing/2014/main" id="{0D8A5B56-2FC1-4E29-B111-A2FD0ADEBE2A}"/>
              </a:ext>
            </a:extLst>
          </p:cNvPr>
          <p:cNvSpPr txBox="1"/>
          <p:nvPr/>
        </p:nvSpPr>
        <p:spPr>
          <a:xfrm>
            <a:off x="2671762" y="4770125"/>
            <a:ext cx="6858000" cy="1908215"/>
          </a:xfrm>
          <a:prstGeom prst="rect">
            <a:avLst/>
          </a:prstGeom>
          <a:solidFill>
            <a:srgbClr val="1280C3"/>
          </a:solidFill>
        </p:spPr>
        <p:txBody>
          <a:bodyPr wrap="square" rtlCol="0">
            <a:spAutoFit/>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Stephanie M. Morrison, MPH</a:t>
            </a:r>
          </a:p>
          <a:p>
            <a:pPr marL="0" marR="0" lvl="0" indent="0" algn="ctr" defTabSz="342900" rtl="0" eaLnBrk="1" fontAlgn="auto" latinLnBrk="0" hangingPunct="1">
              <a:lnSpc>
                <a:spcPct val="100000"/>
              </a:lnSpc>
              <a:spcBef>
                <a:spcPts val="0"/>
              </a:spcBef>
              <a:spcAft>
                <a:spcPts val="1200"/>
              </a:spcAft>
              <a:buClrTx/>
              <a:buSzTx/>
              <a:buFontTx/>
              <a:buNone/>
              <a:tabLst/>
              <a:defRPr/>
            </a:pPr>
            <a:r>
              <a:rPr kumimoji="0" lang="en-US" sz="2400" b="0" i="0" u="none" strike="noStrike" kern="1200" cap="none" spc="0" normalizeH="0" baseline="0" noProof="0" dirty="0">
                <a:ln>
                  <a:noFill/>
                </a:ln>
                <a:solidFill>
                  <a:schemeClr val="bg1"/>
                </a:solidFill>
                <a:effectLst/>
                <a:uLnTx/>
                <a:uFillTx/>
                <a:latin typeface="Calibri" panose="020F0502020204030204"/>
                <a:ea typeface="+mn-ea"/>
                <a:cs typeface="+mn-cs"/>
              </a:rPr>
              <a:t>Writer-Editor</a:t>
            </a:r>
            <a:endParaRPr kumimoji="0" lang="en-US" sz="2400" b="0" i="0" u="none" strike="noStrike" kern="1200" cap="none" spc="0" normalizeH="0" baseline="0" noProof="0" dirty="0">
              <a:ln>
                <a:noFill/>
              </a:ln>
              <a:solidFill>
                <a:schemeClr val="bg1"/>
              </a:solidFill>
              <a:effectLst/>
              <a:uLnTx/>
              <a:uFillTx/>
              <a:latin typeface="Calibri" panose="020F0502020204030204"/>
            </a:endParaRPr>
          </a:p>
          <a:p>
            <a:pPr marL="0" marR="0" lvl="0" indent="0" algn="ctr" defTabSz="342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bg1"/>
                </a:solidFill>
                <a:effectLst/>
                <a:uLnTx/>
                <a:uFillTx/>
                <a:latin typeface="Calibri" panose="020F0502020204030204"/>
              </a:rPr>
              <a:t>Office of Communications and Public Liaison</a:t>
            </a:r>
          </a:p>
          <a:p>
            <a:pPr marL="0" marR="0" lvl="0" indent="0" algn="ctr" defTabSz="342900" rtl="0" eaLnBrk="1" fontAlgn="auto" latinLnBrk="0" hangingPunct="1">
              <a:lnSpc>
                <a:spcPct val="100000"/>
              </a:lnSpc>
              <a:spcBef>
                <a:spcPts val="0"/>
              </a:spcBef>
              <a:spcAft>
                <a:spcPts val="0"/>
              </a:spcAft>
              <a:buClrTx/>
              <a:buSzTx/>
              <a:buFontTx/>
              <a:buNone/>
              <a:tabLst/>
              <a:defRPr/>
            </a:pPr>
            <a:r>
              <a:rPr lang="en-US" sz="2000" dirty="0">
                <a:solidFill>
                  <a:schemeClr val="bg1"/>
                </a:solidFill>
                <a:latin typeface="Calibri" panose="020F0502020204030204"/>
              </a:rPr>
              <a:t>National Institute on Aging</a:t>
            </a:r>
          </a:p>
          <a:p>
            <a:pPr marL="0" marR="0" lvl="0" indent="0" algn="ctr" defTabSz="342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bg1"/>
                </a:solidFill>
                <a:effectLst/>
                <a:uLnTx/>
                <a:uFillTx/>
                <a:latin typeface="Calibri" panose="020F0502020204030204"/>
              </a:rPr>
              <a:t>National Institutes of Health</a:t>
            </a:r>
          </a:p>
        </p:txBody>
      </p:sp>
      <p:sp>
        <p:nvSpPr>
          <p:cNvPr id="14" name="Slide Number Placeholder 1">
            <a:extLst>
              <a:ext uri="{FF2B5EF4-FFF2-40B4-BE49-F238E27FC236}">
                <a16:creationId xmlns:a16="http://schemas.microsoft.com/office/drawing/2014/main" id="{E154115E-134F-4056-BF60-9B40A70F0931}"/>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0FFBA869-AE7E-496A-9936-2EA0076B86A1}"/>
              </a:ext>
              <a:ext uri="{C183D7F6-B498-43B3-948B-1728B52AA6E4}">
                <adec:decorative xmlns:adec="http://schemas.microsoft.com/office/drawing/2017/decorative" val="1"/>
              </a:ext>
            </a:extLst>
          </p:cNvPr>
          <p:cNvCxnSpPr>
            <a:cxnSpLocks/>
          </p:cNvCxnSpPr>
          <p:nvPr/>
        </p:nvCxnSpPr>
        <p:spPr>
          <a:xfrm>
            <a:off x="0" y="4505325"/>
            <a:ext cx="12182475" cy="1"/>
          </a:xfrm>
          <a:prstGeom prst="line">
            <a:avLst/>
          </a:prstGeom>
          <a:ln w="571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9D2972F-ACFE-4706-BB6E-A9C1C0ED199F}"/>
              </a:ext>
              <a:ext uri="{C183D7F6-B498-43B3-948B-1728B52AA6E4}">
                <adec:decorative xmlns:adec="http://schemas.microsoft.com/office/drawing/2017/decorative" val="1"/>
              </a:ext>
            </a:extLst>
          </p:cNvPr>
          <p:cNvCxnSpPr>
            <a:cxnSpLocks/>
          </p:cNvCxnSpPr>
          <p:nvPr/>
        </p:nvCxnSpPr>
        <p:spPr>
          <a:xfrm>
            <a:off x="9525" y="2071845"/>
            <a:ext cx="12182475" cy="1"/>
          </a:xfrm>
          <a:prstGeom prst="line">
            <a:avLst/>
          </a:prstGeom>
          <a:ln w="5715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33366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FC633F8-322D-85FD-B6D1-5CA2677E9970}"/>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ire links with nails">
            <a:extLst>
              <a:ext uri="{FF2B5EF4-FFF2-40B4-BE49-F238E27FC236}">
                <a16:creationId xmlns:a16="http://schemas.microsoft.com/office/drawing/2014/main" id="{2A56F81A-8605-566F-456B-24E4B150477F}"/>
              </a:ext>
            </a:extLst>
          </p:cNvPr>
          <p:cNvPicPr>
            <a:picLocks noChangeAspect="1"/>
          </p:cNvPicPr>
          <p:nvPr/>
        </p:nvPicPr>
        <p:blipFill rotWithShape="1">
          <a:blip r:embed="rId3" cstate="hqprint">
            <a:extLst>
              <a:ext uri="{BEBA8EAE-BF5A-486C-A8C5-ECC9F3942E4B}">
                <a14:imgProps xmlns:a14="http://schemas.microsoft.com/office/drawing/2010/main">
                  <a14:imgLayer r:embed="rId4">
                    <a14:imgEffect>
                      <a14:colorTemperature colorTemp="11200"/>
                    </a14:imgEffect>
                  </a14:imgLayer>
                </a14:imgProps>
              </a:ext>
              <a:ext uri="{28A0092B-C50C-407E-A947-70E740481C1C}">
                <a14:useLocalDpi xmlns:a14="http://schemas.microsoft.com/office/drawing/2010/main"/>
              </a:ext>
            </a:extLst>
          </a:blip>
          <a:srcRect t="17129" r="19753"/>
          <a:stretch/>
        </p:blipFill>
        <p:spPr>
          <a:xfrm>
            <a:off x="6237386" y="1192082"/>
            <a:ext cx="5954613" cy="4188550"/>
          </a:xfrm>
          <a:prstGeom prst="rect">
            <a:avLst/>
          </a:prstGeom>
          <a:solidFill>
            <a:srgbClr val="FDB81E"/>
          </a:solidFill>
        </p:spPr>
      </p:pic>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6237387" y="1010524"/>
            <a:ext cx="5954613"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Title 10">
            <a:extLst>
              <a:ext uri="{FF2B5EF4-FFF2-40B4-BE49-F238E27FC236}">
                <a16:creationId xmlns:a16="http://schemas.microsoft.com/office/drawing/2014/main" id="{097CDA7C-DF21-CB08-C0A4-9627A681077C}"/>
              </a:ext>
            </a:extLst>
          </p:cNvPr>
          <p:cNvSpPr txBox="1">
            <a:spLocks noGrp="1"/>
          </p:cNvSpPr>
          <p:nvPr>
            <p:ph type="title" idx="4294967295"/>
          </p:nvPr>
        </p:nvSpPr>
        <p:spPr>
          <a:xfrm>
            <a:off x="6798915" y="3597427"/>
            <a:ext cx="3385596" cy="156966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tx1"/>
                </a:solidFill>
                <a:effectLst/>
                <a:uLnTx/>
                <a:uFillTx/>
                <a:latin typeface="+mn-lt"/>
                <a:ea typeface="+mn-ea"/>
                <a:cs typeface="+mn-cs"/>
              </a:rPr>
              <a:t>If you work with many reviewers, consider creating a set of instructions or an FAQ</a:t>
            </a:r>
          </a:p>
        </p:txBody>
      </p:sp>
      <p:pic>
        <p:nvPicPr>
          <p:cNvPr id="7" name="Picture 6" descr="A screenshot of a web page from MedlinePlus.gov titled FAQ for expert reviewers.">
            <a:extLst>
              <a:ext uri="{FF2B5EF4-FFF2-40B4-BE49-F238E27FC236}">
                <a16:creationId xmlns:a16="http://schemas.microsoft.com/office/drawing/2014/main" id="{30DE69CD-CB1D-5C48-6DBC-97A28722724E}"/>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830816" y="168636"/>
            <a:ext cx="5406571" cy="5947229"/>
          </a:xfrm>
          <a:prstGeom prst="rect">
            <a:avLst/>
          </a:prstGeom>
          <a:ln>
            <a:solidFill>
              <a:schemeClr val="tx1"/>
            </a:solidFill>
          </a:ln>
        </p:spPr>
      </p:pic>
      <p:sp>
        <p:nvSpPr>
          <p:cNvPr id="12" name="TextBox 11">
            <a:extLst>
              <a:ext uri="{FF2B5EF4-FFF2-40B4-BE49-F238E27FC236}">
                <a16:creationId xmlns:a16="http://schemas.microsoft.com/office/drawing/2014/main" id="{29F9AD53-9E9D-344A-A188-A288C37BAA34}"/>
              </a:ext>
            </a:extLst>
          </p:cNvPr>
          <p:cNvSpPr txBox="1"/>
          <p:nvPr/>
        </p:nvSpPr>
        <p:spPr>
          <a:xfrm>
            <a:off x="6403927" y="5925045"/>
            <a:ext cx="4528034" cy="276999"/>
          </a:xfrm>
          <a:prstGeom prst="rect">
            <a:avLst/>
          </a:prstGeom>
          <a:noFill/>
        </p:spPr>
        <p:txBody>
          <a:bodyPr wrap="none" rtlCol="0">
            <a:spAutoFit/>
          </a:bodyPr>
          <a:lstStyle/>
          <a:p>
            <a:r>
              <a:rPr lang="en-US" sz="1200" dirty="0"/>
              <a:t>https://medlineplus.gov/about/general/genetics/expertreviewersfaq/</a:t>
            </a:r>
          </a:p>
        </p:txBody>
      </p:sp>
      <p:sp>
        <p:nvSpPr>
          <p:cNvPr id="10" name="TextBox 9">
            <a:extLst>
              <a:ext uri="{FF2B5EF4-FFF2-40B4-BE49-F238E27FC236}">
                <a16:creationId xmlns:a16="http://schemas.microsoft.com/office/drawing/2014/main" id="{CD4358A8-2257-401F-C2C3-A1A54BEBAFC0}"/>
              </a:ext>
              <a:ext uri="{C183D7F6-B498-43B3-948B-1728B52AA6E4}">
                <adec:decorative xmlns:adec="http://schemas.microsoft.com/office/drawing/2017/decorative" val="1"/>
              </a:ext>
            </a:extLst>
          </p:cNvPr>
          <p:cNvSpPr txBox="1"/>
          <p:nvPr/>
        </p:nvSpPr>
        <p:spPr>
          <a:xfrm flipV="1">
            <a:off x="-798" y="1010524"/>
            <a:ext cx="831614"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9250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1993D41-3738-80B6-E42D-0AB0866AE5B1}"/>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6175"/>
            <a:ext cx="10972800" cy="1143000"/>
          </a:xfrm>
        </p:spPr>
        <p:txBody>
          <a:bodyPr>
            <a:normAutofit/>
          </a:bodyPr>
          <a:lstStyle/>
          <a:p>
            <a:r>
              <a:rPr lang="en-US" dirty="0"/>
              <a:t>Following up</a:t>
            </a:r>
          </a:p>
        </p:txBody>
      </p:sp>
      <p:sp>
        <p:nvSpPr>
          <p:cNvPr id="6" name="Content Placeholder 5">
            <a:extLst>
              <a:ext uri="{FF2B5EF4-FFF2-40B4-BE49-F238E27FC236}">
                <a16:creationId xmlns:a16="http://schemas.microsoft.com/office/drawing/2014/main" id="{D3A2842E-9927-7B9D-FDF7-9161BB948167}"/>
              </a:ext>
            </a:extLst>
          </p:cNvPr>
          <p:cNvSpPr>
            <a:spLocks noGrp="1"/>
          </p:cNvSpPr>
          <p:nvPr>
            <p:ph sz="half" idx="1"/>
          </p:nvPr>
        </p:nvSpPr>
        <p:spPr>
          <a:xfrm>
            <a:off x="609601" y="1589178"/>
            <a:ext cx="4313381" cy="4438723"/>
          </a:xfrm>
        </p:spPr>
        <p:txBody>
          <a:bodyPr>
            <a:normAutofit lnSpcReduction="10000"/>
          </a:bodyPr>
          <a:lstStyle/>
          <a:p>
            <a:pPr marL="0" indent="0">
              <a:buNone/>
            </a:pPr>
            <a:r>
              <a:rPr lang="en-US" b="1" dirty="0"/>
              <a:t>Gatekeepers</a:t>
            </a:r>
            <a:endParaRPr lang="en-US" dirty="0"/>
          </a:p>
          <a:p>
            <a:r>
              <a:rPr lang="en-US" dirty="0"/>
              <a:t>Remind them why the materials are a priority (e.g., audience)</a:t>
            </a:r>
          </a:p>
          <a:p>
            <a:r>
              <a:rPr lang="en-US" dirty="0"/>
              <a:t>Negotiate a deadline</a:t>
            </a:r>
          </a:p>
          <a:p>
            <a:r>
              <a:rPr lang="en-US" dirty="0"/>
              <a:t>Try meeting instead of    e-mailing</a:t>
            </a:r>
          </a:p>
          <a:p>
            <a:r>
              <a:rPr lang="en-US" dirty="0"/>
              <a:t>Call on a supervisor or other leader to step in</a:t>
            </a:r>
          </a:p>
          <a:p>
            <a:pPr marL="0" indent="0">
              <a:buNone/>
            </a:pPr>
            <a:endParaRPr lang="en-US" dirty="0"/>
          </a:p>
        </p:txBody>
      </p:sp>
      <p:pic>
        <p:nvPicPr>
          <p:cNvPr id="4" name="Picture 3" descr="Paper airplane with lined trails wallpaper">
            <a:extLst>
              <a:ext uri="{FF2B5EF4-FFF2-40B4-BE49-F238E27FC236}">
                <a16:creationId xmlns:a16="http://schemas.microsoft.com/office/drawing/2014/main" id="{EE730D2F-B09D-926D-41FD-3751AD499521}"/>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4922982" y="1149175"/>
            <a:ext cx="2236321" cy="5052869"/>
          </a:xfrm>
          <a:prstGeom prst="rect">
            <a:avLst/>
          </a:prstGeom>
        </p:spPr>
      </p:pic>
      <p:sp>
        <p:nvSpPr>
          <p:cNvPr id="7" name="Content Placeholder 6">
            <a:extLst>
              <a:ext uri="{FF2B5EF4-FFF2-40B4-BE49-F238E27FC236}">
                <a16:creationId xmlns:a16="http://schemas.microsoft.com/office/drawing/2014/main" id="{79CD0234-ADCC-789C-89B0-27407C218B18}"/>
              </a:ext>
            </a:extLst>
          </p:cNvPr>
          <p:cNvSpPr>
            <a:spLocks noGrp="1"/>
          </p:cNvSpPr>
          <p:nvPr>
            <p:ph sz="half" idx="2"/>
          </p:nvPr>
        </p:nvSpPr>
        <p:spPr>
          <a:xfrm>
            <a:off x="7464103" y="1564031"/>
            <a:ext cx="4423096" cy="4525963"/>
          </a:xfrm>
        </p:spPr>
        <p:txBody>
          <a:bodyPr>
            <a:normAutofit lnSpcReduction="10000"/>
          </a:bodyPr>
          <a:lstStyle/>
          <a:p>
            <a:pPr marL="0" indent="0">
              <a:buNone/>
            </a:pPr>
            <a:r>
              <a:rPr lang="en-US" b="1" dirty="0"/>
              <a:t>Subject matter experts</a:t>
            </a:r>
          </a:p>
          <a:p>
            <a:r>
              <a:rPr lang="en-US" dirty="0"/>
              <a:t>Tell them when you’ll follow up</a:t>
            </a:r>
          </a:p>
          <a:p>
            <a:r>
              <a:rPr lang="en-US" dirty="0"/>
              <a:t>Consider how many attempts to make</a:t>
            </a:r>
          </a:p>
          <a:p>
            <a:r>
              <a:rPr lang="en-US" dirty="0"/>
              <a:t>Ask whether there’s someone else they can recommend</a:t>
            </a:r>
          </a:p>
          <a:p>
            <a:r>
              <a:rPr lang="en-US" dirty="0"/>
              <a:t>After a grace period, look for another reviewer</a:t>
            </a:r>
          </a:p>
        </p:txBody>
      </p:sp>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2130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FD3BAC36-7E0C-C460-CBDD-3246DC9AF0DE}"/>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92076"/>
            <a:ext cx="10972800" cy="1143000"/>
          </a:xfrm>
        </p:spPr>
        <p:txBody>
          <a:bodyPr>
            <a:normAutofit fontScale="90000"/>
          </a:bodyPr>
          <a:lstStyle/>
          <a:p>
            <a:r>
              <a:rPr lang="en-US" dirty="0"/>
              <a:t>What to do about jargon and technical language</a:t>
            </a:r>
          </a:p>
        </p:txBody>
      </p:sp>
      <p:sp>
        <p:nvSpPr>
          <p:cNvPr id="3" name="Content Placeholder 2">
            <a:extLst>
              <a:ext uri="{FF2B5EF4-FFF2-40B4-BE49-F238E27FC236}">
                <a16:creationId xmlns:a16="http://schemas.microsoft.com/office/drawing/2014/main" id="{59EC58A0-72EF-6A0F-D1C3-EB9CD9620FF7}"/>
              </a:ext>
            </a:extLst>
          </p:cNvPr>
          <p:cNvSpPr>
            <a:spLocks noGrp="1"/>
          </p:cNvSpPr>
          <p:nvPr>
            <p:ph sz="half" idx="1"/>
          </p:nvPr>
        </p:nvSpPr>
        <p:spPr>
          <a:xfrm>
            <a:off x="609600" y="1979169"/>
            <a:ext cx="4749373" cy="3483414"/>
          </a:xfrm>
        </p:spPr>
        <p:txBody>
          <a:bodyPr>
            <a:normAutofit fontScale="92500" lnSpcReduction="10000"/>
          </a:bodyPr>
          <a:lstStyle/>
          <a:p>
            <a:pPr>
              <a:spcAft>
                <a:spcPts val="600"/>
              </a:spcAft>
            </a:pPr>
            <a:r>
              <a:rPr lang="en-US" dirty="0"/>
              <a:t>Some reviewers will be better than others at explaining things plainly.</a:t>
            </a:r>
          </a:p>
          <a:p>
            <a:pPr>
              <a:spcAft>
                <a:spcPts val="600"/>
              </a:spcAft>
            </a:pPr>
            <a:r>
              <a:rPr lang="en-US" dirty="0"/>
              <a:t>Thank every reviewer for his or her time and suggestions.</a:t>
            </a:r>
          </a:p>
          <a:p>
            <a:pPr>
              <a:spcAft>
                <a:spcPts val="600"/>
              </a:spcAft>
            </a:pPr>
            <a:r>
              <a:rPr lang="en-US" dirty="0"/>
              <a:t>Use this as an opportunity to demonstrate the value of using plain language!</a:t>
            </a:r>
          </a:p>
        </p:txBody>
      </p:sp>
      <p:sp>
        <p:nvSpPr>
          <p:cNvPr id="20" name="Thought Bubble: Cloud 19" descr="Thought bubble that includes a text box with bulleted questions.">
            <a:extLst>
              <a:ext uri="{FF2B5EF4-FFF2-40B4-BE49-F238E27FC236}">
                <a16:creationId xmlns:a16="http://schemas.microsoft.com/office/drawing/2014/main" id="{BDF3E8B0-851D-BAB9-6C4E-E5BFD8C862D4}"/>
              </a:ext>
            </a:extLst>
          </p:cNvPr>
          <p:cNvSpPr/>
          <p:nvPr/>
        </p:nvSpPr>
        <p:spPr>
          <a:xfrm>
            <a:off x="5634182" y="1662808"/>
            <a:ext cx="6183911" cy="3816544"/>
          </a:xfrm>
          <a:prstGeom prst="cloudCallou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65E8916C-02A9-33AF-34E3-C2FE3837E857}"/>
              </a:ext>
            </a:extLst>
          </p:cNvPr>
          <p:cNvSpPr txBox="1"/>
          <p:nvPr/>
        </p:nvSpPr>
        <p:spPr>
          <a:xfrm>
            <a:off x="6477138" y="2283934"/>
            <a:ext cx="4497998" cy="2554545"/>
          </a:xfrm>
          <a:prstGeom prst="rect">
            <a:avLst/>
          </a:prstGeom>
          <a:noFill/>
        </p:spPr>
        <p:txBody>
          <a:bodyPr wrap="square">
            <a:spAutoFit/>
          </a:bodyPr>
          <a:lstStyle/>
          <a:p>
            <a:pPr marL="0" indent="0">
              <a:spcAft>
                <a:spcPts val="1200"/>
              </a:spcAft>
              <a:buNone/>
            </a:pPr>
            <a:r>
              <a:rPr lang="en-US" sz="2000" b="1" dirty="0"/>
              <a:t>Ask yourself:</a:t>
            </a:r>
          </a:p>
          <a:p>
            <a:pPr marL="285750" indent="-285750">
              <a:spcAft>
                <a:spcPts val="600"/>
              </a:spcAft>
              <a:buFont typeface="Arial" panose="020B0604020202020204" pitchFamily="34" charset="0"/>
              <a:buChar char="•"/>
            </a:pPr>
            <a:r>
              <a:rPr lang="en-US" sz="2000" dirty="0"/>
              <a:t>Is the change critical? Could you leave the wording as-is or remove it? </a:t>
            </a:r>
          </a:p>
          <a:p>
            <a:pPr marL="285750" indent="-285750">
              <a:spcAft>
                <a:spcPts val="600"/>
              </a:spcAft>
              <a:buFont typeface="Arial" panose="020B0604020202020204" pitchFamily="34" charset="0"/>
              <a:buChar char="•"/>
            </a:pPr>
            <a:r>
              <a:rPr lang="en-US" sz="2000" dirty="0"/>
              <a:t>Could you rework the text without using their exact phrasing?</a:t>
            </a:r>
          </a:p>
          <a:p>
            <a:pPr marL="285750" indent="-285750">
              <a:spcAft>
                <a:spcPts val="600"/>
              </a:spcAft>
              <a:buFont typeface="Arial" panose="020B0604020202020204" pitchFamily="34" charset="0"/>
              <a:buChar char="•"/>
            </a:pPr>
            <a:r>
              <a:rPr lang="en-US" sz="2000" dirty="0"/>
              <a:t>Are you confident your plain-language rewrite is still accurate? </a:t>
            </a:r>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0661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1EAE18E6-E49D-1964-332A-5667EAC31E7E}"/>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193658"/>
            <a:ext cx="10972800" cy="720742"/>
          </a:xfrm>
        </p:spPr>
        <p:txBody>
          <a:bodyPr>
            <a:normAutofit fontScale="90000"/>
          </a:bodyPr>
          <a:lstStyle/>
          <a:p>
            <a:r>
              <a:rPr lang="en-US" dirty="0"/>
              <a:t>I disagree with a reviewer’s edit…now what?</a:t>
            </a:r>
          </a:p>
        </p:txBody>
      </p:sp>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59EC58A0-72EF-6A0F-D1C3-EB9CD9620FF7}"/>
              </a:ext>
            </a:extLst>
          </p:cNvPr>
          <p:cNvSpPr>
            <a:spLocks noGrp="1"/>
          </p:cNvSpPr>
          <p:nvPr>
            <p:ph idx="1"/>
          </p:nvPr>
        </p:nvSpPr>
        <p:spPr>
          <a:xfrm>
            <a:off x="331698" y="1473115"/>
            <a:ext cx="8758860" cy="655956"/>
          </a:xfrm>
        </p:spPr>
        <p:txBody>
          <a:bodyPr>
            <a:normAutofit/>
          </a:bodyPr>
          <a:lstStyle/>
          <a:p>
            <a:pPr marL="0" indent="0">
              <a:spcAft>
                <a:spcPts val="600"/>
              </a:spcAft>
              <a:buNone/>
            </a:pPr>
            <a:r>
              <a:rPr lang="en-US" sz="2600" dirty="0"/>
              <a:t>Don’t get defensive or take the feedback personally.</a:t>
            </a:r>
          </a:p>
        </p:txBody>
      </p:sp>
      <p:sp>
        <p:nvSpPr>
          <p:cNvPr id="9" name="TextBox 8">
            <a:extLst>
              <a:ext uri="{FF2B5EF4-FFF2-40B4-BE49-F238E27FC236}">
                <a16:creationId xmlns:a16="http://schemas.microsoft.com/office/drawing/2014/main" id="{80489572-5790-ADA2-B79A-8E6E7A4CAED9}"/>
              </a:ext>
            </a:extLst>
          </p:cNvPr>
          <p:cNvSpPr txBox="1"/>
          <p:nvPr/>
        </p:nvSpPr>
        <p:spPr>
          <a:xfrm>
            <a:off x="806903" y="2313436"/>
            <a:ext cx="6190109" cy="2400657"/>
          </a:xfrm>
          <a:prstGeom prst="rect">
            <a:avLst/>
          </a:prstGeom>
          <a:ln w="19050"/>
        </p:spPr>
        <p:style>
          <a:lnRef idx="2">
            <a:schemeClr val="dk1"/>
          </a:lnRef>
          <a:fillRef idx="1">
            <a:schemeClr val="lt1"/>
          </a:fillRef>
          <a:effectRef idx="0">
            <a:schemeClr val="dk1"/>
          </a:effectRef>
          <a:fontRef idx="minor">
            <a:schemeClr val="dk1"/>
          </a:fontRef>
        </p:style>
        <p:txBody>
          <a:bodyPr wrap="square" rtlCol="0">
            <a:spAutoFit/>
          </a:bodyPr>
          <a:lstStyle/>
          <a:p>
            <a:pPr>
              <a:spcAft>
                <a:spcPts val="600"/>
              </a:spcAft>
            </a:pPr>
            <a:r>
              <a:rPr lang="en-US" sz="2600" dirty="0"/>
              <a:t>Approach it as a conversation, not a debate:</a:t>
            </a:r>
          </a:p>
          <a:p>
            <a:pPr marL="285750" indent="-285750">
              <a:spcAft>
                <a:spcPts val="600"/>
              </a:spcAft>
              <a:buFont typeface="Arial" panose="020B0604020202020204" pitchFamily="34" charset="0"/>
              <a:buChar char="•"/>
            </a:pPr>
            <a:r>
              <a:rPr lang="en-US" sz="2600" dirty="0"/>
              <a:t>Ask the reviewer to explain their rationale.</a:t>
            </a:r>
          </a:p>
          <a:p>
            <a:pPr marL="285750" indent="-285750">
              <a:spcAft>
                <a:spcPts val="600"/>
              </a:spcAft>
              <a:buFont typeface="Arial" panose="020B0604020202020204" pitchFamily="34" charset="0"/>
              <a:buChar char="•"/>
            </a:pPr>
            <a:r>
              <a:rPr lang="en-US" sz="2600" dirty="0"/>
              <a:t>Explain your concerns or constraints.</a:t>
            </a:r>
          </a:p>
          <a:p>
            <a:pPr marL="285750" indent="-285750">
              <a:spcAft>
                <a:spcPts val="600"/>
              </a:spcAft>
              <a:buFont typeface="Arial" panose="020B0604020202020204" pitchFamily="34" charset="0"/>
              <a:buChar char="•"/>
            </a:pPr>
            <a:r>
              <a:rPr lang="en-US" sz="2600" dirty="0"/>
              <a:t>Share your thought process.</a:t>
            </a:r>
          </a:p>
          <a:p>
            <a:pPr marL="285750" indent="-285750">
              <a:spcAft>
                <a:spcPts val="600"/>
              </a:spcAft>
              <a:buFont typeface="Arial" panose="020B0604020202020204" pitchFamily="34" charset="0"/>
              <a:buChar char="•"/>
            </a:pPr>
            <a:r>
              <a:rPr lang="en-US" sz="2600" dirty="0"/>
              <a:t>Be open to changing your mind.</a:t>
            </a:r>
          </a:p>
        </p:txBody>
      </p:sp>
      <p:sp>
        <p:nvSpPr>
          <p:cNvPr id="23" name="TextBox 22">
            <a:extLst>
              <a:ext uri="{FF2B5EF4-FFF2-40B4-BE49-F238E27FC236}">
                <a16:creationId xmlns:a16="http://schemas.microsoft.com/office/drawing/2014/main" id="{1CA5F98D-4D51-43A3-376C-8DFFDB96932F}"/>
              </a:ext>
            </a:extLst>
          </p:cNvPr>
          <p:cNvSpPr txBox="1"/>
          <p:nvPr/>
        </p:nvSpPr>
        <p:spPr>
          <a:xfrm>
            <a:off x="331698" y="5030001"/>
            <a:ext cx="7140520" cy="892552"/>
          </a:xfrm>
          <a:prstGeom prst="rect">
            <a:avLst/>
          </a:prstGeom>
          <a:noFill/>
        </p:spPr>
        <p:txBody>
          <a:bodyPr wrap="square">
            <a:spAutoFit/>
          </a:bodyPr>
          <a:lstStyle/>
          <a:p>
            <a:pPr marL="0" indent="0">
              <a:spcBef>
                <a:spcPts val="1200"/>
              </a:spcBef>
              <a:buNone/>
            </a:pPr>
            <a:r>
              <a:rPr lang="en-US" sz="2600" dirty="0"/>
              <a:t>Make it clear that the reviewer’s input was valued, even if you didn’t take every suggestion.</a:t>
            </a:r>
          </a:p>
        </p:txBody>
      </p:sp>
      <p:pic>
        <p:nvPicPr>
          <p:cNvPr id="5" name="Picture 4" descr="Two women, one in glasses and blazer, the other with a purple blouse, talking in a business office.">
            <a:extLst>
              <a:ext uri="{FF2B5EF4-FFF2-40B4-BE49-F238E27FC236}">
                <a16:creationId xmlns:a16="http://schemas.microsoft.com/office/drawing/2014/main" id="{3CE2C0A1-95FA-6DFE-EAF2-3A6096ADE89C}"/>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b="-2507"/>
          <a:stretch/>
        </p:blipFill>
        <p:spPr>
          <a:xfrm>
            <a:off x="7688506" y="1165273"/>
            <a:ext cx="4507346" cy="5191078"/>
          </a:xfrm>
          <a:prstGeom prst="rect">
            <a:avLst/>
          </a:prstGeom>
        </p:spPr>
      </p:pic>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2940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F0AEF8B-FA09-DFD1-6212-10733575558C}"/>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61095"/>
            <a:ext cx="10972800" cy="1143000"/>
          </a:xfrm>
        </p:spPr>
        <p:txBody>
          <a:bodyPr>
            <a:normAutofit/>
          </a:bodyPr>
          <a:lstStyle/>
          <a:p>
            <a:r>
              <a:rPr lang="en-US" sz="4000" dirty="0"/>
              <a:t>Juggling feedback from multiple reviewers</a:t>
            </a:r>
          </a:p>
        </p:txBody>
      </p:sp>
      <p:sp>
        <p:nvSpPr>
          <p:cNvPr id="3" name="Content Placeholder 2">
            <a:extLst>
              <a:ext uri="{FF2B5EF4-FFF2-40B4-BE49-F238E27FC236}">
                <a16:creationId xmlns:a16="http://schemas.microsoft.com/office/drawing/2014/main" id="{59EC58A0-72EF-6A0F-D1C3-EB9CD9620FF7}"/>
              </a:ext>
            </a:extLst>
          </p:cNvPr>
          <p:cNvSpPr>
            <a:spLocks noGrp="1"/>
          </p:cNvSpPr>
          <p:nvPr>
            <p:ph sz="half" idx="1"/>
          </p:nvPr>
        </p:nvSpPr>
        <p:spPr>
          <a:xfrm>
            <a:off x="676678" y="1582993"/>
            <a:ext cx="5942120" cy="892733"/>
          </a:xfrm>
        </p:spPr>
        <p:txBody>
          <a:bodyPr>
            <a:noAutofit/>
          </a:bodyPr>
          <a:lstStyle/>
          <a:p>
            <a:pPr marL="0" indent="0">
              <a:spcAft>
                <a:spcPts val="1200"/>
              </a:spcAft>
              <a:buNone/>
            </a:pPr>
            <a:r>
              <a:rPr lang="en-US" sz="2400" dirty="0"/>
              <a:t>Reviewers may make different suggestions for the same text or even contradict one another.</a:t>
            </a:r>
          </a:p>
        </p:txBody>
      </p:sp>
      <p:sp>
        <p:nvSpPr>
          <p:cNvPr id="11" name="Thought Bubble: Cloud 10" descr="Thought bubble that includes a text box with questions.">
            <a:extLst>
              <a:ext uri="{FF2B5EF4-FFF2-40B4-BE49-F238E27FC236}">
                <a16:creationId xmlns:a16="http://schemas.microsoft.com/office/drawing/2014/main" id="{61853200-EE95-B983-E6B9-A1760CB7006B}"/>
              </a:ext>
            </a:extLst>
          </p:cNvPr>
          <p:cNvSpPr>
            <a:spLocks/>
          </p:cNvSpPr>
          <p:nvPr/>
        </p:nvSpPr>
        <p:spPr>
          <a:xfrm flipH="1">
            <a:off x="864079" y="2519534"/>
            <a:ext cx="5265460" cy="3173838"/>
          </a:xfrm>
          <a:prstGeom prst="cloudCallou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600"/>
              </a:spcAft>
            </a:pPr>
            <a:r>
              <a:rPr lang="en-US" sz="1800" b="1" dirty="0">
                <a:solidFill>
                  <a:schemeClr val="tx1"/>
                </a:solidFill>
              </a:rPr>
              <a:t>Ask yourself:</a:t>
            </a:r>
          </a:p>
          <a:p>
            <a:r>
              <a:rPr lang="en-US" sz="1800" dirty="0">
                <a:solidFill>
                  <a:schemeClr val="tx1"/>
                </a:solidFill>
              </a:rPr>
              <a:t>Which suggestion is most helpful?</a:t>
            </a:r>
          </a:p>
          <a:p>
            <a:r>
              <a:rPr lang="en-US" sz="1800" dirty="0">
                <a:solidFill>
                  <a:schemeClr val="tx1"/>
                </a:solidFill>
              </a:rPr>
              <a:t>Can I work in elements of both reviewers’ edits?</a:t>
            </a:r>
          </a:p>
          <a:p>
            <a:r>
              <a:rPr lang="en-US" sz="1800" dirty="0">
                <a:solidFill>
                  <a:schemeClr val="tx1"/>
                </a:solidFill>
              </a:rPr>
              <a:t>Do I need to make the edits of the highest-ranking reviewer?</a:t>
            </a:r>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39725"/>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6" name="Content Placeholder 5" descr="A text box with a list of word document files.">
            <a:extLst>
              <a:ext uri="{FF2B5EF4-FFF2-40B4-BE49-F238E27FC236}">
                <a16:creationId xmlns:a16="http://schemas.microsoft.com/office/drawing/2014/main" id="{D0A69DB5-F986-B297-BDAE-835290267C21}"/>
              </a:ext>
            </a:extLst>
          </p:cNvPr>
          <p:cNvSpPr>
            <a:spLocks noGrp="1"/>
          </p:cNvSpPr>
          <p:nvPr>
            <p:ph sz="half" idx="2"/>
          </p:nvPr>
        </p:nvSpPr>
        <p:spPr>
          <a:xfrm>
            <a:off x="7074518" y="1931865"/>
            <a:ext cx="4354466" cy="3800328"/>
          </a:xfrm>
          <a:ln w="19050"/>
        </p:spPr>
        <p:style>
          <a:lnRef idx="2">
            <a:schemeClr val="dk1"/>
          </a:lnRef>
          <a:fillRef idx="1">
            <a:schemeClr val="lt1"/>
          </a:fillRef>
          <a:effectRef idx="0">
            <a:schemeClr val="dk1"/>
          </a:effectRef>
          <a:fontRef idx="minor">
            <a:schemeClr val="dk1"/>
          </a:fontRef>
        </p:style>
        <p:txBody>
          <a:bodyPr>
            <a:normAutofit/>
          </a:bodyPr>
          <a:lstStyle/>
          <a:p>
            <a:pPr marL="0" indent="0" algn="ctr">
              <a:buNone/>
            </a:pPr>
            <a:endParaRPr lang="en-US" dirty="0"/>
          </a:p>
          <a:p>
            <a:pPr marL="0" indent="0" algn="ctr">
              <a:buNone/>
            </a:pPr>
            <a:r>
              <a:rPr lang="en-US" sz="2400" dirty="0"/>
              <a:t>Save different versions of the draft with informative file names.</a:t>
            </a:r>
          </a:p>
          <a:p>
            <a:pPr marL="0" indent="0">
              <a:buNone/>
            </a:pPr>
            <a:endParaRPr lang="en-US" dirty="0"/>
          </a:p>
        </p:txBody>
      </p:sp>
      <p:pic>
        <p:nvPicPr>
          <p:cNvPr id="5" name="Picture 4" descr="Sample list of file names with informative details, such as dates and reviewer names.">
            <a:extLst>
              <a:ext uri="{FF2B5EF4-FFF2-40B4-BE49-F238E27FC236}">
                <a16:creationId xmlns:a16="http://schemas.microsoft.com/office/drawing/2014/main" id="{E3BC98E5-B120-91A3-30E6-CF06A6908DE0}"/>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l="6268"/>
          <a:stretch/>
        </p:blipFill>
        <p:spPr>
          <a:xfrm>
            <a:off x="7461504" y="3722784"/>
            <a:ext cx="3684472" cy="1409282"/>
          </a:xfrm>
          <a:prstGeom prst="rect">
            <a:avLst/>
          </a:prstGeom>
        </p:spPr>
      </p:pic>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4" name="Group 3">
            <a:extLst>
              <a:ext uri="{FF2B5EF4-FFF2-40B4-BE49-F238E27FC236}">
                <a16:creationId xmlns:a16="http://schemas.microsoft.com/office/drawing/2014/main" id="{06D37D0A-8D68-8CE3-2B81-F0D7F7328C1D}"/>
              </a:ext>
              <a:ext uri="{C183D7F6-B498-43B3-948B-1728B52AA6E4}">
                <adec:decorative xmlns:adec="http://schemas.microsoft.com/office/drawing/2017/decorative" val="1"/>
              </a:ext>
            </a:extLst>
          </p:cNvPr>
          <p:cNvGrpSpPr/>
          <p:nvPr/>
        </p:nvGrpSpPr>
        <p:grpSpPr>
          <a:xfrm>
            <a:off x="10971784" y="1491052"/>
            <a:ext cx="914400" cy="914400"/>
            <a:chOff x="10971784" y="1491052"/>
            <a:chExt cx="914400" cy="914400"/>
          </a:xfrm>
        </p:grpSpPr>
        <p:sp>
          <p:nvSpPr>
            <p:cNvPr id="10" name="Oval 9">
              <a:extLst>
                <a:ext uri="{FF2B5EF4-FFF2-40B4-BE49-F238E27FC236}">
                  <a16:creationId xmlns:a16="http://schemas.microsoft.com/office/drawing/2014/main" id="{8726AB06-3A2F-F551-2D73-8B18058ED864}"/>
                </a:ext>
              </a:extLst>
            </p:cNvPr>
            <p:cNvSpPr/>
            <p:nvPr/>
          </p:nvSpPr>
          <p:spPr>
            <a:xfrm>
              <a:off x="10971784" y="1491052"/>
              <a:ext cx="914400" cy="914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descr="Lights On with solid fill">
              <a:extLst>
                <a:ext uri="{FF2B5EF4-FFF2-40B4-BE49-F238E27FC236}">
                  <a16:creationId xmlns:a16="http://schemas.microsoft.com/office/drawing/2014/main" id="{1D3BFF08-7139-050A-CE03-3F8B017369B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071454" y="1590722"/>
              <a:ext cx="715060" cy="715060"/>
            </a:xfrm>
            <a:prstGeom prst="rect">
              <a:avLst/>
            </a:prstGeom>
          </p:spPr>
        </p:pic>
      </p:grpSp>
    </p:spTree>
    <p:extLst>
      <p:ext uri="{BB962C8B-B14F-4D97-AF65-F5344CB8AC3E}">
        <p14:creationId xmlns:p14="http://schemas.microsoft.com/office/powerpoint/2010/main" val="326005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7108817-56D3-6F70-2276-01BA267253EE}"/>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274638"/>
            <a:ext cx="10972800" cy="628876"/>
          </a:xfrm>
        </p:spPr>
        <p:txBody>
          <a:bodyPr>
            <a:normAutofit fontScale="90000"/>
          </a:bodyPr>
          <a:lstStyle/>
          <a:p>
            <a:r>
              <a:rPr lang="en-US" dirty="0"/>
              <a:t>Simple Markup for Tracked Changes</a:t>
            </a:r>
          </a:p>
        </p:txBody>
      </p:sp>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TextBox 29">
            <a:extLst>
              <a:ext uri="{FF2B5EF4-FFF2-40B4-BE49-F238E27FC236}">
                <a16:creationId xmlns:a16="http://schemas.microsoft.com/office/drawing/2014/main" id="{076361C2-0B93-34A1-938F-94EAE7ED7933}"/>
              </a:ext>
            </a:extLst>
          </p:cNvPr>
          <p:cNvSpPr txBox="1"/>
          <p:nvPr/>
        </p:nvSpPr>
        <p:spPr>
          <a:xfrm>
            <a:off x="2814685" y="1419217"/>
            <a:ext cx="6562630" cy="400110"/>
          </a:xfrm>
          <a:prstGeom prst="rect">
            <a:avLst/>
          </a:prstGeom>
          <a:noFill/>
        </p:spPr>
        <p:txBody>
          <a:bodyPr wrap="none" rtlCol="0">
            <a:spAutoFit/>
          </a:bodyPr>
          <a:lstStyle/>
          <a:p>
            <a:pPr algn="ctr"/>
            <a:r>
              <a:rPr lang="en-US" sz="2000" dirty="0"/>
              <a:t>“Simple Markup” can make heavily edited text easier to read.</a:t>
            </a:r>
          </a:p>
        </p:txBody>
      </p:sp>
      <p:pic>
        <p:nvPicPr>
          <p:cNvPr id="18" name="Picture 17" descr="A sample paragraph that has been heavily marked up using Track Changes in &quot;All Markup&quot; view.">
            <a:extLst>
              <a:ext uri="{FF2B5EF4-FFF2-40B4-BE49-F238E27FC236}">
                <a16:creationId xmlns:a16="http://schemas.microsoft.com/office/drawing/2014/main" id="{BC3E3C8A-F774-20CE-7757-EE6753D431C4}"/>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42356" y="1990761"/>
            <a:ext cx="5753868" cy="2260966"/>
          </a:xfrm>
          <a:prstGeom prst="rect">
            <a:avLst/>
          </a:prstGeom>
        </p:spPr>
      </p:pic>
      <p:sp>
        <p:nvSpPr>
          <p:cNvPr id="29" name="Arrow: Right 28" descr="Right arrow linking the All Markup and Simple Markup versions of a sample paragraph.">
            <a:extLst>
              <a:ext uri="{FF2B5EF4-FFF2-40B4-BE49-F238E27FC236}">
                <a16:creationId xmlns:a16="http://schemas.microsoft.com/office/drawing/2014/main" id="{A70A006B-C2A4-21A9-93C7-60AD3DF08B1A}"/>
              </a:ext>
            </a:extLst>
          </p:cNvPr>
          <p:cNvSpPr/>
          <p:nvPr/>
        </p:nvSpPr>
        <p:spPr>
          <a:xfrm>
            <a:off x="5856158" y="2837700"/>
            <a:ext cx="599552" cy="494762"/>
          </a:xfrm>
          <a:prstGeom prst="rightArrow">
            <a:avLst/>
          </a:prstGeom>
          <a:solidFill>
            <a:srgbClr val="1280C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sample paragraph with clean text in &quot;Simple Markup&quot; view.">
            <a:extLst>
              <a:ext uri="{FF2B5EF4-FFF2-40B4-BE49-F238E27FC236}">
                <a16:creationId xmlns:a16="http://schemas.microsoft.com/office/drawing/2014/main" id="{CEDCE9A6-E96F-34A9-4FBA-5B644C92D123}"/>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6515645" y="2096554"/>
            <a:ext cx="5638613" cy="1977055"/>
          </a:xfrm>
          <a:prstGeom prst="rect">
            <a:avLst/>
          </a:prstGeom>
        </p:spPr>
      </p:pic>
      <p:grpSp>
        <p:nvGrpSpPr>
          <p:cNvPr id="21" name="Group 20" descr="The command ribbon with the &quot;Review&quot; tab and &quot;All Markup&quot; features circled.">
            <a:extLst>
              <a:ext uri="{FF2B5EF4-FFF2-40B4-BE49-F238E27FC236}">
                <a16:creationId xmlns:a16="http://schemas.microsoft.com/office/drawing/2014/main" id="{498516F6-7F39-D761-E5D7-1975FB6DAD83}"/>
              </a:ext>
            </a:extLst>
          </p:cNvPr>
          <p:cNvGrpSpPr>
            <a:grpSpLocks noChangeAspect="1"/>
          </p:cNvGrpSpPr>
          <p:nvPr/>
        </p:nvGrpSpPr>
        <p:grpSpPr>
          <a:xfrm>
            <a:off x="311626" y="4528954"/>
            <a:ext cx="5215328" cy="1404754"/>
            <a:chOff x="1464982" y="4319143"/>
            <a:chExt cx="3282122" cy="884043"/>
          </a:xfrm>
        </p:grpSpPr>
        <p:pic>
          <p:nvPicPr>
            <p:cNvPr id="23" name="Picture 22">
              <a:extLst>
                <a:ext uri="{FF2B5EF4-FFF2-40B4-BE49-F238E27FC236}">
                  <a16:creationId xmlns:a16="http://schemas.microsoft.com/office/drawing/2014/main" id="{7458ACFC-E253-0B08-1E46-D8C90FC88F1D}"/>
                </a:ext>
              </a:extLst>
            </p:cNvPr>
            <p:cNvPicPr>
              <a:picLocks noChangeAspect="1"/>
            </p:cNvPicPr>
            <p:nvPr/>
          </p:nvPicPr>
          <p:blipFill rotWithShape="1">
            <a:blip r:embed="rId5"/>
            <a:srcRect l="28393" t="3680" r="44732" b="84158"/>
            <a:stretch/>
          </p:blipFill>
          <p:spPr>
            <a:xfrm>
              <a:off x="1470504" y="4397140"/>
              <a:ext cx="3276600" cy="806046"/>
            </a:xfrm>
            <a:prstGeom prst="rect">
              <a:avLst/>
            </a:prstGeom>
          </p:spPr>
        </p:pic>
        <p:sp>
          <p:nvSpPr>
            <p:cNvPr id="33" name="Oval 32">
              <a:extLst>
                <a:ext uri="{FF2B5EF4-FFF2-40B4-BE49-F238E27FC236}">
                  <a16:creationId xmlns:a16="http://schemas.microsoft.com/office/drawing/2014/main" id="{226B24E4-899E-BBAE-5358-8D3ED716C5FA}"/>
                </a:ext>
              </a:extLst>
            </p:cNvPr>
            <p:cNvSpPr/>
            <p:nvPr/>
          </p:nvSpPr>
          <p:spPr>
            <a:xfrm>
              <a:off x="1464982" y="4319143"/>
              <a:ext cx="391886" cy="337457"/>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218A12BC-22A6-D85F-6E07-9891359C1A38}"/>
                </a:ext>
              </a:extLst>
            </p:cNvPr>
            <p:cNvSpPr/>
            <p:nvPr/>
          </p:nvSpPr>
          <p:spPr>
            <a:xfrm>
              <a:off x="3804137" y="4493838"/>
              <a:ext cx="875881" cy="337457"/>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descr="The command ribbon with the &quot;Review&quot; tab and &quot;Simple Markup&quot; features circled.">
            <a:extLst>
              <a:ext uri="{FF2B5EF4-FFF2-40B4-BE49-F238E27FC236}">
                <a16:creationId xmlns:a16="http://schemas.microsoft.com/office/drawing/2014/main" id="{1390CC62-125C-8382-8838-F193DA90C7E4}"/>
              </a:ext>
            </a:extLst>
          </p:cNvPr>
          <p:cNvGrpSpPr>
            <a:grpSpLocks noChangeAspect="1"/>
          </p:cNvGrpSpPr>
          <p:nvPr/>
        </p:nvGrpSpPr>
        <p:grpSpPr>
          <a:xfrm>
            <a:off x="6775460" y="4548410"/>
            <a:ext cx="5203710" cy="1385298"/>
            <a:chOff x="7172888" y="4319319"/>
            <a:chExt cx="3320143" cy="883867"/>
          </a:xfrm>
        </p:grpSpPr>
        <p:pic>
          <p:nvPicPr>
            <p:cNvPr id="36" name="Picture 35">
              <a:extLst>
                <a:ext uri="{FF2B5EF4-FFF2-40B4-BE49-F238E27FC236}">
                  <a16:creationId xmlns:a16="http://schemas.microsoft.com/office/drawing/2014/main" id="{F96923B6-7CA7-D9FC-505C-913C8CDFFAF4}"/>
                </a:ext>
              </a:extLst>
            </p:cNvPr>
            <p:cNvPicPr>
              <a:picLocks noChangeAspect="1"/>
            </p:cNvPicPr>
            <p:nvPr/>
          </p:nvPicPr>
          <p:blipFill rotWithShape="1">
            <a:blip r:embed="rId6"/>
            <a:srcRect l="28215" t="3679" r="44553" b="84158"/>
            <a:stretch/>
          </p:blipFill>
          <p:spPr>
            <a:xfrm>
              <a:off x="7172888" y="4397140"/>
              <a:ext cx="3320143" cy="806046"/>
            </a:xfrm>
            <a:prstGeom prst="rect">
              <a:avLst/>
            </a:prstGeom>
          </p:spPr>
        </p:pic>
        <p:sp>
          <p:nvSpPr>
            <p:cNvPr id="37" name="Oval 36">
              <a:extLst>
                <a:ext uri="{FF2B5EF4-FFF2-40B4-BE49-F238E27FC236}">
                  <a16:creationId xmlns:a16="http://schemas.microsoft.com/office/drawing/2014/main" id="{B16D62D4-EA07-BCE4-EB43-7459B5AD39D4}"/>
                </a:ext>
              </a:extLst>
            </p:cNvPr>
            <p:cNvSpPr/>
            <p:nvPr/>
          </p:nvSpPr>
          <p:spPr>
            <a:xfrm>
              <a:off x="7173402" y="4319319"/>
              <a:ext cx="391886" cy="337457"/>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E8B41DD-7B47-7033-41A5-38930D5F6875}"/>
                </a:ext>
              </a:extLst>
            </p:cNvPr>
            <p:cNvSpPr/>
            <p:nvPr/>
          </p:nvSpPr>
          <p:spPr>
            <a:xfrm>
              <a:off x="9553131" y="4488047"/>
              <a:ext cx="875881" cy="337457"/>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10935"/>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7"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9042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fill="hold"/>
                                        <p:tgtEl>
                                          <p:spTgt spid="35"/>
                                        </p:tgtEl>
                                        <p:attrNameLst>
                                          <p:attrName>ppt_x</p:attrName>
                                        </p:attrNameLst>
                                      </p:cBhvr>
                                      <p:tavLst>
                                        <p:tav tm="0">
                                          <p:val>
                                            <p:strVal val="0-#ppt_w/2"/>
                                          </p:val>
                                        </p:tav>
                                        <p:tav tm="100000">
                                          <p:val>
                                            <p:strVal val="#ppt_x"/>
                                          </p:val>
                                        </p:tav>
                                      </p:tavLst>
                                    </p:anim>
                                    <p:anim calcmode="lin" valueType="num">
                                      <p:cBhvr additive="base">
                                        <p:cTn id="16" dur="50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37E9333-6F71-5E82-2206-E0867F0F33D1}"/>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193658"/>
            <a:ext cx="10972800" cy="720742"/>
          </a:xfrm>
        </p:spPr>
        <p:txBody>
          <a:bodyPr>
            <a:normAutofit fontScale="90000"/>
          </a:bodyPr>
          <a:lstStyle/>
          <a:p>
            <a:r>
              <a:rPr lang="en-US" dirty="0"/>
              <a:t>Tips for managing reviewers</a:t>
            </a:r>
          </a:p>
        </p:txBody>
      </p:sp>
      <p:sp>
        <p:nvSpPr>
          <p:cNvPr id="3" name="Content Placeholder 2">
            <a:extLst>
              <a:ext uri="{FF2B5EF4-FFF2-40B4-BE49-F238E27FC236}">
                <a16:creationId xmlns:a16="http://schemas.microsoft.com/office/drawing/2014/main" id="{59EC58A0-72EF-6A0F-D1C3-EB9CD9620FF7}"/>
              </a:ext>
            </a:extLst>
          </p:cNvPr>
          <p:cNvSpPr>
            <a:spLocks noGrp="1"/>
          </p:cNvSpPr>
          <p:nvPr>
            <p:ph idx="1"/>
          </p:nvPr>
        </p:nvSpPr>
        <p:spPr>
          <a:xfrm>
            <a:off x="609600" y="1531304"/>
            <a:ext cx="10972800" cy="4825047"/>
          </a:xfrm>
        </p:spPr>
        <p:txBody>
          <a:bodyPr>
            <a:normAutofit fontScale="85000" lnSpcReduction="20000"/>
          </a:bodyPr>
          <a:lstStyle/>
          <a:p>
            <a:pPr>
              <a:spcAft>
                <a:spcPts val="1400"/>
              </a:spcAft>
            </a:pPr>
            <a:r>
              <a:rPr lang="en-US" b="1" i="1" dirty="0"/>
              <a:t>Make it easy for the reviewer. </a:t>
            </a:r>
            <a:r>
              <a:rPr lang="en-US" dirty="0"/>
              <a:t>Give them the information they will need up-front and answer their questions.</a:t>
            </a:r>
          </a:p>
          <a:p>
            <a:pPr>
              <a:spcAft>
                <a:spcPts val="1400"/>
              </a:spcAft>
            </a:pPr>
            <a:r>
              <a:rPr lang="en-US" b="1" i="1" dirty="0"/>
              <a:t>Be clear about your editorial process. </a:t>
            </a:r>
            <a:r>
              <a:rPr lang="en-US" dirty="0"/>
              <a:t>This can help avoid misunderstandings later.</a:t>
            </a:r>
          </a:p>
          <a:p>
            <a:pPr>
              <a:spcAft>
                <a:spcPts val="1400"/>
              </a:spcAft>
            </a:pPr>
            <a:r>
              <a:rPr lang="en-US" b="1" i="1" dirty="0"/>
              <a:t>Have a reasonable timeline. </a:t>
            </a:r>
            <a:r>
              <a:rPr lang="en-US" dirty="0"/>
              <a:t>Make sure everyone knows what it is and follow up when you say you will. </a:t>
            </a:r>
          </a:p>
          <a:p>
            <a:pPr>
              <a:spcAft>
                <a:spcPts val="1400"/>
              </a:spcAft>
            </a:pPr>
            <a:r>
              <a:rPr lang="en-US" b="1" i="1" dirty="0"/>
              <a:t>Build relationships. </a:t>
            </a:r>
            <a:r>
              <a:rPr lang="en-US" dirty="0"/>
              <a:t>Ask if you can approach a good reviewer again in the future and keep a list with contact information. </a:t>
            </a:r>
          </a:p>
          <a:p>
            <a:pPr>
              <a:spcAft>
                <a:spcPts val="1400"/>
              </a:spcAft>
            </a:pPr>
            <a:r>
              <a:rPr lang="en-US" b="1" i="1" dirty="0"/>
              <a:t>Always be grateful for feedback. </a:t>
            </a:r>
            <a:r>
              <a:rPr lang="en-US" dirty="0"/>
              <a:t>Even suggestions you can’t use were given in good faith. “All feedback is a gift.” </a:t>
            </a:r>
          </a:p>
          <a:p>
            <a:endParaRPr lang="en-US" dirty="0"/>
          </a:p>
        </p:txBody>
      </p:sp>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89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21B40251-2A73-B5BD-A3C2-6A0E914BF051}"/>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53609"/>
            <a:ext cx="10972800" cy="1143000"/>
          </a:xfrm>
        </p:spPr>
        <p:txBody>
          <a:bodyPr>
            <a:normAutofit/>
          </a:bodyPr>
          <a:lstStyle/>
          <a:p>
            <a:r>
              <a:rPr lang="en-US" dirty="0"/>
              <a:t>How to be a better reviewer</a:t>
            </a:r>
          </a:p>
        </p:txBody>
      </p:sp>
      <p:pic>
        <p:nvPicPr>
          <p:cNvPr id="9" name="Picture 8" descr="Quizzical burrowing brown owl with yellow eyes looking forward">
            <a:extLst>
              <a:ext uri="{FF2B5EF4-FFF2-40B4-BE49-F238E27FC236}">
                <a16:creationId xmlns:a16="http://schemas.microsoft.com/office/drawing/2014/main" id="{6C161F34-74E6-97B8-E07A-4A2113699174}"/>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1378" y="1165274"/>
            <a:ext cx="4503947" cy="5036770"/>
          </a:xfrm>
          <a:prstGeom prst="rect">
            <a:avLst/>
          </a:prstGeom>
        </p:spPr>
      </p:pic>
      <p:sp>
        <p:nvSpPr>
          <p:cNvPr id="3" name="Content Placeholder 2">
            <a:extLst>
              <a:ext uri="{FF2B5EF4-FFF2-40B4-BE49-F238E27FC236}">
                <a16:creationId xmlns:a16="http://schemas.microsoft.com/office/drawing/2014/main" id="{59EC58A0-72EF-6A0F-D1C3-EB9CD9620FF7}"/>
              </a:ext>
            </a:extLst>
          </p:cNvPr>
          <p:cNvSpPr>
            <a:spLocks noGrp="1"/>
          </p:cNvSpPr>
          <p:nvPr>
            <p:ph sz="half" idx="1"/>
          </p:nvPr>
        </p:nvSpPr>
        <p:spPr>
          <a:xfrm>
            <a:off x="4894473" y="1961531"/>
            <a:ext cx="7029449" cy="3506925"/>
          </a:xfrm>
        </p:spPr>
        <p:txBody>
          <a:bodyPr>
            <a:normAutofit/>
          </a:bodyPr>
          <a:lstStyle/>
          <a:p>
            <a:pPr marL="0" indent="0">
              <a:spcAft>
                <a:spcPts val="1200"/>
              </a:spcAft>
              <a:buNone/>
            </a:pPr>
            <a:r>
              <a:rPr lang="en-US" b="1" dirty="0"/>
              <a:t>Questions to ask the author:</a:t>
            </a:r>
          </a:p>
          <a:p>
            <a:pPr lvl="1"/>
            <a:r>
              <a:rPr lang="en-US" dirty="0"/>
              <a:t>Who is the target audience?</a:t>
            </a:r>
          </a:p>
          <a:p>
            <a:pPr lvl="1"/>
            <a:r>
              <a:rPr lang="en-US" dirty="0"/>
              <a:t>What is your editorial process?</a:t>
            </a:r>
          </a:p>
          <a:p>
            <a:pPr lvl="1"/>
            <a:r>
              <a:rPr lang="en-US" dirty="0"/>
              <a:t>Which areas would you like me to focus on?</a:t>
            </a:r>
          </a:p>
          <a:p>
            <a:pPr lvl="1"/>
            <a:r>
              <a:rPr lang="en-US" dirty="0"/>
              <a:t>What kind of feedback would be most helpful?</a:t>
            </a:r>
          </a:p>
          <a:p>
            <a:pPr lvl="1"/>
            <a:r>
              <a:rPr lang="en-US" dirty="0"/>
              <a:t>What format should I use to send suggestions?</a:t>
            </a:r>
          </a:p>
          <a:p>
            <a:pPr lvl="1"/>
            <a:r>
              <a:rPr lang="en-US" dirty="0"/>
              <a:t>When do you need this from me?</a:t>
            </a:r>
          </a:p>
        </p:txBody>
      </p:sp>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8997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E8DAA7B2-7552-8E0A-8EAA-571FCE845FE8}"/>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53609"/>
            <a:ext cx="10972800" cy="1143000"/>
          </a:xfrm>
        </p:spPr>
        <p:txBody>
          <a:bodyPr>
            <a:normAutofit/>
          </a:bodyPr>
          <a:lstStyle/>
          <a:p>
            <a:r>
              <a:rPr lang="en-US" dirty="0"/>
              <a:t>How to be a better reviewer, continued</a:t>
            </a:r>
          </a:p>
        </p:txBody>
      </p:sp>
      <p:sp>
        <p:nvSpPr>
          <p:cNvPr id="4" name="Content Placeholder 3">
            <a:extLst>
              <a:ext uri="{FF2B5EF4-FFF2-40B4-BE49-F238E27FC236}">
                <a16:creationId xmlns:a16="http://schemas.microsoft.com/office/drawing/2014/main" id="{65085675-AB5A-F84E-5A65-92596E166077}"/>
              </a:ext>
            </a:extLst>
          </p:cNvPr>
          <p:cNvSpPr>
            <a:spLocks noGrp="1"/>
          </p:cNvSpPr>
          <p:nvPr>
            <p:ph sz="half" idx="2"/>
          </p:nvPr>
        </p:nvSpPr>
        <p:spPr>
          <a:xfrm>
            <a:off x="544802" y="1704841"/>
            <a:ext cx="7204075" cy="4042091"/>
          </a:xfrm>
        </p:spPr>
        <p:txBody>
          <a:bodyPr>
            <a:normAutofit/>
          </a:bodyPr>
          <a:lstStyle/>
          <a:p>
            <a:pPr marL="0" indent="0">
              <a:spcAft>
                <a:spcPts val="1200"/>
              </a:spcAft>
              <a:buNone/>
            </a:pPr>
            <a:r>
              <a:rPr lang="en-US" b="1" dirty="0"/>
              <a:t>When giving feedback:</a:t>
            </a:r>
          </a:p>
          <a:p>
            <a:pPr lvl="1"/>
            <a:r>
              <a:rPr lang="en-US" dirty="0"/>
              <a:t>Explain your rationale for recommending certain changes</a:t>
            </a:r>
          </a:p>
          <a:p>
            <a:pPr lvl="1"/>
            <a:r>
              <a:rPr lang="en-US" dirty="0"/>
              <a:t>Understand that the person may not take all of your suggestions</a:t>
            </a:r>
          </a:p>
          <a:p>
            <a:pPr lvl="1"/>
            <a:r>
              <a:rPr lang="en-US" dirty="0"/>
              <a:t>Make sure your feedback is respectful and constructive</a:t>
            </a:r>
          </a:p>
          <a:p>
            <a:pPr lvl="1"/>
            <a:r>
              <a:rPr lang="en-US" dirty="0"/>
              <a:t>Meet the agreed-upon deadline…don’t make the writer chase you down!</a:t>
            </a:r>
          </a:p>
          <a:p>
            <a:endParaRPr lang="en-US" dirty="0"/>
          </a:p>
        </p:txBody>
      </p:sp>
      <p:pic>
        <p:nvPicPr>
          <p:cNvPr id="22" name="Picture 21" descr="Inquisitive white-furred puppy">
            <a:extLst>
              <a:ext uri="{FF2B5EF4-FFF2-40B4-BE49-F238E27FC236}">
                <a16:creationId xmlns:a16="http://schemas.microsoft.com/office/drawing/2014/main" id="{AAED99C7-0072-BB65-B3F2-3E0CAB099499}"/>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8155552" y="1171277"/>
            <a:ext cx="4036448" cy="5029200"/>
          </a:xfrm>
          <a:prstGeom prst="rect">
            <a:avLst/>
          </a:prstGeom>
        </p:spPr>
      </p:pic>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6799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280C3"/>
        </a:solid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FFBA869-AE7E-496A-9936-2EA0076B86A1}"/>
              </a:ext>
              <a:ext uri="{C183D7F6-B498-43B3-948B-1728B52AA6E4}">
                <adec:decorative xmlns:adec="http://schemas.microsoft.com/office/drawing/2017/decorative" val="1"/>
              </a:ext>
            </a:extLst>
          </p:cNvPr>
          <p:cNvCxnSpPr>
            <a:cxnSpLocks/>
          </p:cNvCxnSpPr>
          <p:nvPr/>
        </p:nvCxnSpPr>
        <p:spPr>
          <a:xfrm>
            <a:off x="0" y="4505325"/>
            <a:ext cx="12182475" cy="1"/>
          </a:xfrm>
          <a:prstGeom prst="line">
            <a:avLst/>
          </a:prstGeom>
          <a:ln w="571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9D2972F-ACFE-4706-BB6E-A9C1C0ED199F}"/>
              </a:ext>
              <a:ext uri="{C183D7F6-B498-43B3-948B-1728B52AA6E4}">
                <adec:decorative xmlns:adec="http://schemas.microsoft.com/office/drawing/2017/decorative" val="1"/>
              </a:ext>
            </a:extLst>
          </p:cNvPr>
          <p:cNvCxnSpPr>
            <a:cxnSpLocks/>
          </p:cNvCxnSpPr>
          <p:nvPr/>
        </p:nvCxnSpPr>
        <p:spPr>
          <a:xfrm>
            <a:off x="0" y="2105025"/>
            <a:ext cx="12182475" cy="1"/>
          </a:xfrm>
          <a:prstGeom prst="line">
            <a:avLst/>
          </a:prstGeom>
          <a:ln w="57150">
            <a:solidFill>
              <a:srgbClr val="FFC000"/>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0DAA5B8D-D416-48D6-BB53-0CD924A64FE5}"/>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3" name="Title 2">
            <a:extLst>
              <a:ext uri="{FF2B5EF4-FFF2-40B4-BE49-F238E27FC236}">
                <a16:creationId xmlns:a16="http://schemas.microsoft.com/office/drawing/2014/main" id="{24A8C072-AE3C-67FE-06EF-4D1FE821F049}"/>
              </a:ext>
            </a:extLst>
          </p:cNvPr>
          <p:cNvSpPr>
            <a:spLocks noGrp="1"/>
          </p:cNvSpPr>
          <p:nvPr>
            <p:ph type="ctrTitle"/>
          </p:nvPr>
        </p:nvSpPr>
        <p:spPr>
          <a:xfrm>
            <a:off x="914400" y="-2387600"/>
            <a:ext cx="10363200" cy="2387600"/>
          </a:xfrm>
        </p:spPr>
        <p:txBody>
          <a:bodyPr vert="horz" lIns="91440" tIns="45720" rIns="91440" bIns="45720" rtlCol="0" anchor="b">
            <a:normAutofit/>
          </a:bodyPr>
          <a:lstStyle/>
          <a:p>
            <a:r>
              <a:rPr lang="en-US" dirty="0"/>
              <a:t>Questions?</a:t>
            </a:r>
          </a:p>
        </p:txBody>
      </p:sp>
      <p:sp>
        <p:nvSpPr>
          <p:cNvPr id="2" name="TextBox 1">
            <a:extLst>
              <a:ext uri="{FF2B5EF4-FFF2-40B4-BE49-F238E27FC236}">
                <a16:creationId xmlns:a16="http://schemas.microsoft.com/office/drawing/2014/main" id="{EB99D371-FC47-FDBE-85A9-620A980BFABC}"/>
              </a:ext>
            </a:extLst>
          </p:cNvPr>
          <p:cNvSpPr txBox="1"/>
          <p:nvPr/>
        </p:nvSpPr>
        <p:spPr>
          <a:xfrm>
            <a:off x="3192238" y="2678806"/>
            <a:ext cx="5797997" cy="1277273"/>
          </a:xfrm>
          <a:prstGeom prst="rect">
            <a:avLst/>
          </a:prstGeom>
          <a:noFill/>
        </p:spPr>
        <p:txBody>
          <a:bodyPr wrap="none" rtlCol="0">
            <a:spAutoFit/>
          </a:bodyPr>
          <a:lstStyle/>
          <a:p>
            <a:pPr algn="ctr">
              <a:spcAft>
                <a:spcPts val="600"/>
              </a:spcAft>
            </a:pPr>
            <a:r>
              <a:rPr lang="en-US" sz="3600" dirty="0">
                <a:solidFill>
                  <a:schemeClr val="bg1"/>
                </a:solidFill>
              </a:rPr>
              <a:t>Questions?</a:t>
            </a:r>
          </a:p>
          <a:p>
            <a:pPr algn="ctr"/>
            <a:r>
              <a:rPr lang="en-US" sz="3600" dirty="0">
                <a:solidFill>
                  <a:schemeClr val="bg1"/>
                </a:solidFill>
              </a:rPr>
              <a:t>Stephanie.Morrison@nih.gov </a:t>
            </a:r>
          </a:p>
        </p:txBody>
      </p:sp>
      <p:sp>
        <p:nvSpPr>
          <p:cNvPr id="14" name="Slide Number Placeholder 1">
            <a:extLst>
              <a:ext uri="{FF2B5EF4-FFF2-40B4-BE49-F238E27FC236}">
                <a16:creationId xmlns:a16="http://schemas.microsoft.com/office/drawing/2014/main" id="{E154115E-134F-4056-BF60-9B40A70F0931}"/>
              </a:ext>
            </a:extLst>
          </p:cNvPr>
          <p:cNvSpPr>
            <a:spLocks noGrp="1"/>
          </p:cNvSpPr>
          <p:nvPr>
            <p:ph type="sldNum" sz="quarter" idx="12"/>
          </p:nvPr>
        </p:nvSpPr>
        <p:spPr>
          <a:xfrm>
            <a:off x="9203268" y="6356352"/>
            <a:ext cx="2743200"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2885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7F4677A-4950-6B57-091C-CDB0216B5695}"/>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193658"/>
            <a:ext cx="10972800" cy="720742"/>
          </a:xfrm>
        </p:spPr>
        <p:txBody>
          <a:bodyPr>
            <a:normAutofit fontScale="90000"/>
          </a:bodyPr>
          <a:lstStyle/>
          <a:p>
            <a:r>
              <a:rPr lang="en-US" dirty="0"/>
              <a:t>Pros and cons of stakeholder feedback</a:t>
            </a:r>
          </a:p>
        </p:txBody>
      </p:sp>
      <p:graphicFrame>
        <p:nvGraphicFramePr>
          <p:cNvPr id="3" name="Table 6">
            <a:extLst>
              <a:ext uri="{FF2B5EF4-FFF2-40B4-BE49-F238E27FC236}">
                <a16:creationId xmlns:a16="http://schemas.microsoft.com/office/drawing/2014/main" id="{6AF1E841-F5A1-50B2-BE58-1B708A39ECE1}"/>
              </a:ext>
            </a:extLst>
          </p:cNvPr>
          <p:cNvGraphicFramePr>
            <a:graphicFrameLocks noGrp="1"/>
          </p:cNvGraphicFramePr>
          <p:nvPr>
            <p:extLst>
              <p:ext uri="{D42A27DB-BD31-4B8C-83A1-F6EECF244321}">
                <p14:modId xmlns:p14="http://schemas.microsoft.com/office/powerpoint/2010/main" val="386247352"/>
              </p:ext>
            </p:extLst>
          </p:nvPr>
        </p:nvGraphicFramePr>
        <p:xfrm>
          <a:off x="2031999" y="1560340"/>
          <a:ext cx="4064000" cy="3625327"/>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98018327"/>
                    </a:ext>
                  </a:extLst>
                </a:gridCol>
              </a:tblGrid>
              <a:tr h="5553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t>Helpful feedback can…</a:t>
                      </a:r>
                    </a:p>
                  </a:txBody>
                  <a:tcPr marL="137160" marR="137160" marT="137160" marB="137160"/>
                </a:tc>
                <a:extLst>
                  <a:ext uri="{0D108BD9-81ED-4DB2-BD59-A6C34878D82A}">
                    <a16:rowId xmlns:a16="http://schemas.microsoft.com/office/drawing/2014/main" val="2526479427"/>
                  </a:ext>
                </a:extLst>
              </a:tr>
              <a:tr h="3069958">
                <a:tc>
                  <a:txBody>
                    <a:bodyPr/>
                    <a:lstStyle/>
                    <a:p>
                      <a:pPr marL="285750" lvl="0" indent="-285750">
                        <a:spcBef>
                          <a:spcPts val="600"/>
                        </a:spcBef>
                        <a:spcAft>
                          <a:spcPts val="800"/>
                        </a:spcAft>
                        <a:buFont typeface="Arial" panose="020B0604020202020204" pitchFamily="34" charset="0"/>
                        <a:buChar char="•"/>
                      </a:pPr>
                      <a:r>
                        <a:rPr lang="en-US" dirty="0"/>
                        <a:t>Ensure consistency with agency policy and style</a:t>
                      </a:r>
                    </a:p>
                    <a:p>
                      <a:pPr marL="285750" lvl="0" indent="-285750">
                        <a:spcAft>
                          <a:spcPts val="800"/>
                        </a:spcAft>
                        <a:buFont typeface="Arial" panose="020B0604020202020204" pitchFamily="34" charset="0"/>
                        <a:buChar char="•"/>
                      </a:pPr>
                      <a:r>
                        <a:rPr lang="en-US" dirty="0"/>
                        <a:t>Validate accuracy and currency </a:t>
                      </a:r>
                    </a:p>
                    <a:p>
                      <a:pPr marL="285750" lvl="0" indent="-285750">
                        <a:spcAft>
                          <a:spcPts val="800"/>
                        </a:spcAft>
                        <a:buFont typeface="Arial" panose="020B0604020202020204" pitchFamily="34" charset="0"/>
                        <a:buChar char="•"/>
                      </a:pPr>
                      <a:r>
                        <a:rPr lang="en-US" dirty="0"/>
                        <a:t>Identify missing information</a:t>
                      </a:r>
                    </a:p>
                    <a:p>
                      <a:pPr marL="285750" lvl="0" indent="-285750">
                        <a:spcAft>
                          <a:spcPts val="800"/>
                        </a:spcAft>
                        <a:buFont typeface="Arial" panose="020B0604020202020204" pitchFamily="34" charset="0"/>
                        <a:buChar char="•"/>
                      </a:pPr>
                      <a:r>
                        <a:rPr lang="en-US" dirty="0"/>
                        <a:t>Improve clarity and focus</a:t>
                      </a:r>
                    </a:p>
                    <a:p>
                      <a:pPr marL="285750" lvl="0" indent="-285750">
                        <a:spcAft>
                          <a:spcPts val="800"/>
                        </a:spcAft>
                        <a:buFont typeface="Arial" panose="020B0604020202020204" pitchFamily="34" charset="0"/>
                        <a:buChar char="•"/>
                      </a:pPr>
                      <a:r>
                        <a:rPr lang="en-US" dirty="0"/>
                        <a:t>Provide credibility</a:t>
                      </a:r>
                    </a:p>
                    <a:p>
                      <a:pPr marL="285750" lvl="0" indent="-285750">
                        <a:spcAft>
                          <a:spcPts val="800"/>
                        </a:spcAft>
                        <a:buFont typeface="Arial" panose="020B0604020202020204" pitchFamily="34" charset="0"/>
                        <a:buChar char="•"/>
                      </a:pPr>
                      <a:r>
                        <a:rPr lang="en-US" dirty="0"/>
                        <a:t>Build relationships</a:t>
                      </a:r>
                    </a:p>
                    <a:p>
                      <a:pPr marL="285750" lvl="0" indent="-285750">
                        <a:spcAft>
                          <a:spcPts val="800"/>
                        </a:spcAft>
                        <a:buFont typeface="Arial" panose="020B0604020202020204" pitchFamily="34" charset="0"/>
                        <a:buChar char="•"/>
                      </a:pPr>
                      <a:r>
                        <a:rPr lang="en-US" dirty="0"/>
                        <a:t>Identify issues early</a:t>
                      </a:r>
                    </a:p>
                  </a:txBody>
                  <a:tcPr marT="182880"/>
                </a:tc>
                <a:extLst>
                  <a:ext uri="{0D108BD9-81ED-4DB2-BD59-A6C34878D82A}">
                    <a16:rowId xmlns:a16="http://schemas.microsoft.com/office/drawing/2014/main" val="3916254915"/>
                  </a:ext>
                </a:extLst>
              </a:tr>
            </a:tbl>
          </a:graphicData>
        </a:graphic>
      </p:graphicFrame>
      <p:graphicFrame>
        <p:nvGraphicFramePr>
          <p:cNvPr id="13" name="Table 6">
            <a:extLst>
              <a:ext uri="{FF2B5EF4-FFF2-40B4-BE49-F238E27FC236}">
                <a16:creationId xmlns:a16="http://schemas.microsoft.com/office/drawing/2014/main" id="{040D391D-CB34-2E3D-60A7-EAA5BD0AFED0}"/>
              </a:ext>
            </a:extLst>
          </p:cNvPr>
          <p:cNvGraphicFramePr>
            <a:graphicFrameLocks noGrp="1"/>
          </p:cNvGraphicFramePr>
          <p:nvPr>
            <p:extLst>
              <p:ext uri="{D42A27DB-BD31-4B8C-83A1-F6EECF244321}">
                <p14:modId xmlns:p14="http://schemas.microsoft.com/office/powerpoint/2010/main" val="3566272127"/>
              </p:ext>
            </p:extLst>
          </p:nvPr>
        </p:nvGraphicFramePr>
        <p:xfrm>
          <a:off x="6095998" y="1560341"/>
          <a:ext cx="4064000" cy="3625326"/>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35059093"/>
                    </a:ext>
                  </a:extLst>
                </a:gridCol>
              </a:tblGrid>
              <a:tr h="56515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t>But suggestions may…</a:t>
                      </a:r>
                    </a:p>
                  </a:txBody>
                  <a:tcPr marL="137160" marR="137160" marT="137160" marB="137160"/>
                </a:tc>
                <a:extLst>
                  <a:ext uri="{0D108BD9-81ED-4DB2-BD59-A6C34878D82A}">
                    <a16:rowId xmlns:a16="http://schemas.microsoft.com/office/drawing/2014/main" val="2526479427"/>
                  </a:ext>
                </a:extLst>
              </a:tr>
              <a:tr h="3060167">
                <a:tc>
                  <a:txBody>
                    <a:bodyPr/>
                    <a:lstStyle/>
                    <a:p>
                      <a:pPr marL="285750" lvl="0" indent="-285750">
                        <a:spcAft>
                          <a:spcPts val="800"/>
                        </a:spcAft>
                        <a:buFont typeface="Arial" panose="020B0604020202020204" pitchFamily="34" charset="0"/>
                        <a:buChar char="•"/>
                      </a:pPr>
                      <a:r>
                        <a:rPr lang="en-US" dirty="0"/>
                        <a:t>Take time to request and incorporate</a:t>
                      </a:r>
                    </a:p>
                    <a:p>
                      <a:pPr marL="285750" lvl="0" indent="-285750">
                        <a:spcAft>
                          <a:spcPts val="800"/>
                        </a:spcAft>
                        <a:buFont typeface="Arial" panose="020B0604020202020204" pitchFamily="34" charset="0"/>
                        <a:buChar char="•"/>
                      </a:pPr>
                      <a:r>
                        <a:rPr lang="en-US" dirty="0"/>
                        <a:t>Require follow-up</a:t>
                      </a:r>
                    </a:p>
                    <a:p>
                      <a:pPr marL="285750" lvl="0" indent="-285750">
                        <a:spcAft>
                          <a:spcPts val="800"/>
                        </a:spcAft>
                        <a:buFont typeface="Arial" panose="020B0604020202020204" pitchFamily="34" charset="0"/>
                        <a:buChar char="•"/>
                      </a:pPr>
                      <a:r>
                        <a:rPr lang="en-US" dirty="0"/>
                        <a:t>Be out of scope</a:t>
                      </a:r>
                    </a:p>
                    <a:p>
                      <a:pPr marL="285750" lvl="0" indent="-285750">
                        <a:spcAft>
                          <a:spcPts val="800"/>
                        </a:spcAft>
                        <a:buFont typeface="Arial" panose="020B0604020202020204" pitchFamily="34" charset="0"/>
                        <a:buChar char="•"/>
                      </a:pPr>
                      <a:r>
                        <a:rPr lang="en-US" dirty="0"/>
                        <a:t>Use jargon or technical language</a:t>
                      </a:r>
                    </a:p>
                    <a:p>
                      <a:pPr marL="285750" lvl="0" indent="-285750">
                        <a:spcAft>
                          <a:spcPts val="800"/>
                        </a:spcAft>
                        <a:buFont typeface="Arial" panose="020B0604020202020204" pitchFamily="34" charset="0"/>
                        <a:buChar char="•"/>
                      </a:pPr>
                      <a:r>
                        <a:rPr lang="en-US" dirty="0"/>
                        <a:t>Contradict one another</a:t>
                      </a:r>
                    </a:p>
                    <a:p>
                      <a:pPr marL="285750" lvl="0" indent="-285750">
                        <a:spcAft>
                          <a:spcPts val="800"/>
                        </a:spcAft>
                        <a:buFont typeface="Arial" panose="020B0604020202020204" pitchFamily="34" charset="0"/>
                        <a:buChar char="•"/>
                      </a:pPr>
                      <a:r>
                        <a:rPr lang="en-US" dirty="0"/>
                        <a:t>Need tools to manage</a:t>
                      </a:r>
                    </a:p>
                  </a:txBody>
                  <a:tcPr marT="182880"/>
                </a:tc>
                <a:extLst>
                  <a:ext uri="{0D108BD9-81ED-4DB2-BD59-A6C34878D82A}">
                    <a16:rowId xmlns:a16="http://schemas.microsoft.com/office/drawing/2014/main" val="3916254915"/>
                  </a:ext>
                </a:extLst>
              </a:tr>
            </a:tbl>
          </a:graphicData>
        </a:graphic>
      </p:graphicFrame>
      <p:sp>
        <p:nvSpPr>
          <p:cNvPr id="5" name="Graphic 5">
            <a:extLst>
              <a:ext uri="{FF2B5EF4-FFF2-40B4-BE49-F238E27FC236}">
                <a16:creationId xmlns:a16="http://schemas.microsoft.com/office/drawing/2014/main" id="{6DED164D-0DE5-5E0B-7CEE-34C7FC6A4469}"/>
              </a:ext>
              <a:ext uri="{C183D7F6-B498-43B3-948B-1728B52AA6E4}">
                <adec:decorative xmlns:adec="http://schemas.microsoft.com/office/drawing/2017/decorative" val="1"/>
              </a:ext>
            </a:extLst>
          </p:cNvPr>
          <p:cNvSpPr/>
          <p:nvPr/>
        </p:nvSpPr>
        <p:spPr>
          <a:xfrm>
            <a:off x="2148892" y="1672332"/>
            <a:ext cx="354441" cy="354441"/>
          </a:xfrm>
          <a:custGeom>
            <a:avLst/>
            <a:gdLst>
              <a:gd name="connsiteX0" fmla="*/ 177221 w 354441"/>
              <a:gd name="connsiteY0" fmla="*/ 0 h 354441"/>
              <a:gd name="connsiteX1" fmla="*/ 0 w 354441"/>
              <a:gd name="connsiteY1" fmla="*/ 177221 h 354441"/>
              <a:gd name="connsiteX2" fmla="*/ 177221 w 354441"/>
              <a:gd name="connsiteY2" fmla="*/ 354441 h 354441"/>
              <a:gd name="connsiteX3" fmla="*/ 354441 w 354441"/>
              <a:gd name="connsiteY3" fmla="*/ 177221 h 354441"/>
              <a:gd name="connsiteX4" fmla="*/ 354441 w 354441"/>
              <a:gd name="connsiteY4" fmla="*/ 177202 h 354441"/>
              <a:gd name="connsiteX5" fmla="*/ 177361 w 354441"/>
              <a:gd name="connsiteY5" fmla="*/ 0 h 354441"/>
              <a:gd name="connsiteX6" fmla="*/ 177221 w 354441"/>
              <a:gd name="connsiteY6" fmla="*/ 0 h 354441"/>
              <a:gd name="connsiteX7" fmla="*/ 264102 w 354441"/>
              <a:gd name="connsiteY7" fmla="*/ 192997 h 354441"/>
              <a:gd name="connsiteX8" fmla="*/ 192997 w 354441"/>
              <a:gd name="connsiteY8" fmla="*/ 192997 h 354441"/>
              <a:gd name="connsiteX9" fmla="*/ 192997 w 354441"/>
              <a:gd name="connsiteY9" fmla="*/ 264084 h 354441"/>
              <a:gd name="connsiteX10" fmla="*/ 161444 w 354441"/>
              <a:gd name="connsiteY10" fmla="*/ 264084 h 354441"/>
              <a:gd name="connsiteX11" fmla="*/ 161444 w 354441"/>
              <a:gd name="connsiteY11" fmla="*/ 192979 h 354441"/>
              <a:gd name="connsiteX12" fmla="*/ 90339 w 354441"/>
              <a:gd name="connsiteY12" fmla="*/ 192979 h 354441"/>
              <a:gd name="connsiteX13" fmla="*/ 90339 w 354441"/>
              <a:gd name="connsiteY13" fmla="*/ 161425 h 354441"/>
              <a:gd name="connsiteX14" fmla="*/ 161444 w 354441"/>
              <a:gd name="connsiteY14" fmla="*/ 161425 h 354441"/>
              <a:gd name="connsiteX15" fmla="*/ 161444 w 354441"/>
              <a:gd name="connsiteY15" fmla="*/ 90321 h 354441"/>
              <a:gd name="connsiteX16" fmla="*/ 192997 w 354441"/>
              <a:gd name="connsiteY16" fmla="*/ 90321 h 354441"/>
              <a:gd name="connsiteX17" fmla="*/ 192997 w 354441"/>
              <a:gd name="connsiteY17" fmla="*/ 161425 h 354441"/>
              <a:gd name="connsiteX18" fmla="*/ 264102 w 354441"/>
              <a:gd name="connsiteY18" fmla="*/ 161425 h 354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4441" h="354441">
                <a:moveTo>
                  <a:pt x="177221" y="0"/>
                </a:moveTo>
                <a:cubicBezTo>
                  <a:pt x="79345" y="0"/>
                  <a:pt x="0" y="79345"/>
                  <a:pt x="0" y="177221"/>
                </a:cubicBezTo>
                <a:cubicBezTo>
                  <a:pt x="0" y="275097"/>
                  <a:pt x="79345" y="354441"/>
                  <a:pt x="177221" y="354441"/>
                </a:cubicBezTo>
                <a:cubicBezTo>
                  <a:pt x="275097" y="354441"/>
                  <a:pt x="354441" y="275097"/>
                  <a:pt x="354441" y="177221"/>
                </a:cubicBezTo>
                <a:cubicBezTo>
                  <a:pt x="354441" y="177215"/>
                  <a:pt x="354441" y="177208"/>
                  <a:pt x="354441" y="177202"/>
                </a:cubicBezTo>
                <a:cubicBezTo>
                  <a:pt x="354475" y="79370"/>
                  <a:pt x="275193" y="34"/>
                  <a:pt x="177361" y="0"/>
                </a:cubicBezTo>
                <a:cubicBezTo>
                  <a:pt x="177314" y="0"/>
                  <a:pt x="177267" y="0"/>
                  <a:pt x="177221" y="0"/>
                </a:cubicBezTo>
                <a:close/>
                <a:moveTo>
                  <a:pt x="264102" y="192997"/>
                </a:moveTo>
                <a:lnTo>
                  <a:pt x="192997" y="192997"/>
                </a:lnTo>
                <a:lnTo>
                  <a:pt x="192997" y="264084"/>
                </a:lnTo>
                <a:lnTo>
                  <a:pt x="161444" y="264084"/>
                </a:lnTo>
                <a:lnTo>
                  <a:pt x="161444" y="192979"/>
                </a:lnTo>
                <a:lnTo>
                  <a:pt x="90339" y="192979"/>
                </a:lnTo>
                <a:lnTo>
                  <a:pt x="90339" y="161425"/>
                </a:lnTo>
                <a:lnTo>
                  <a:pt x="161444" y="161425"/>
                </a:lnTo>
                <a:lnTo>
                  <a:pt x="161444" y="90321"/>
                </a:lnTo>
                <a:lnTo>
                  <a:pt x="192997" y="90321"/>
                </a:lnTo>
                <a:lnTo>
                  <a:pt x="192997" y="161425"/>
                </a:lnTo>
                <a:lnTo>
                  <a:pt x="264102" y="161425"/>
                </a:lnTo>
                <a:close/>
              </a:path>
            </a:pathLst>
          </a:custGeom>
          <a:solidFill>
            <a:schemeClr val="bg1"/>
          </a:solidFill>
          <a:ln w="4663" cap="flat">
            <a:noFill/>
            <a:prstDash val="solid"/>
            <a:miter/>
          </a:ln>
        </p:spPr>
        <p:txBody>
          <a:bodyPr rtlCol="0" anchor="ctr"/>
          <a:lstStyle/>
          <a:p>
            <a:endParaRPr lang="en-US"/>
          </a:p>
        </p:txBody>
      </p:sp>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Graphic 17">
            <a:extLst>
              <a:ext uri="{FF2B5EF4-FFF2-40B4-BE49-F238E27FC236}">
                <a16:creationId xmlns:a16="http://schemas.microsoft.com/office/drawing/2014/main" id="{686DEF47-26F3-45FF-C9A8-01B9E4F1DB56}"/>
              </a:ext>
              <a:ext uri="{C183D7F6-B498-43B3-948B-1728B52AA6E4}">
                <adec:decorative xmlns:adec="http://schemas.microsoft.com/office/drawing/2017/decorative" val="1"/>
              </a:ext>
            </a:extLst>
          </p:cNvPr>
          <p:cNvSpPr/>
          <p:nvPr/>
        </p:nvSpPr>
        <p:spPr>
          <a:xfrm>
            <a:off x="6212892" y="1672333"/>
            <a:ext cx="354441" cy="354441"/>
          </a:xfrm>
          <a:custGeom>
            <a:avLst/>
            <a:gdLst>
              <a:gd name="connsiteX0" fmla="*/ 177221 w 354441"/>
              <a:gd name="connsiteY0" fmla="*/ 0 h 354441"/>
              <a:gd name="connsiteX1" fmla="*/ 0 w 354441"/>
              <a:gd name="connsiteY1" fmla="*/ 177221 h 354441"/>
              <a:gd name="connsiteX2" fmla="*/ 177221 w 354441"/>
              <a:gd name="connsiteY2" fmla="*/ 354441 h 354441"/>
              <a:gd name="connsiteX3" fmla="*/ 354441 w 354441"/>
              <a:gd name="connsiteY3" fmla="*/ 177221 h 354441"/>
              <a:gd name="connsiteX4" fmla="*/ 354441 w 354441"/>
              <a:gd name="connsiteY4" fmla="*/ 177207 h 354441"/>
              <a:gd name="connsiteX5" fmla="*/ 177356 w 354441"/>
              <a:gd name="connsiteY5" fmla="*/ 0 h 354441"/>
              <a:gd name="connsiteX6" fmla="*/ 177221 w 354441"/>
              <a:gd name="connsiteY6" fmla="*/ 0 h 354441"/>
              <a:gd name="connsiteX7" fmla="*/ 259436 w 354441"/>
              <a:gd name="connsiteY7" fmla="*/ 192997 h 354441"/>
              <a:gd name="connsiteX8" fmla="*/ 95005 w 354441"/>
              <a:gd name="connsiteY8" fmla="*/ 192997 h 354441"/>
              <a:gd name="connsiteX9" fmla="*/ 95005 w 354441"/>
              <a:gd name="connsiteY9" fmla="*/ 161453 h 354441"/>
              <a:gd name="connsiteX10" fmla="*/ 259436 w 354441"/>
              <a:gd name="connsiteY10" fmla="*/ 161453 h 354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4441" h="354441">
                <a:moveTo>
                  <a:pt x="177221" y="0"/>
                </a:moveTo>
                <a:cubicBezTo>
                  <a:pt x="79345" y="0"/>
                  <a:pt x="0" y="79345"/>
                  <a:pt x="0" y="177221"/>
                </a:cubicBezTo>
                <a:cubicBezTo>
                  <a:pt x="0" y="275097"/>
                  <a:pt x="79345" y="354441"/>
                  <a:pt x="177221" y="354441"/>
                </a:cubicBezTo>
                <a:cubicBezTo>
                  <a:pt x="275097" y="354441"/>
                  <a:pt x="354441" y="275097"/>
                  <a:pt x="354441" y="177221"/>
                </a:cubicBezTo>
                <a:cubicBezTo>
                  <a:pt x="354441" y="177216"/>
                  <a:pt x="354441" y="177211"/>
                  <a:pt x="354441" y="177207"/>
                </a:cubicBezTo>
                <a:cubicBezTo>
                  <a:pt x="354475" y="79372"/>
                  <a:pt x="275191" y="34"/>
                  <a:pt x="177356" y="0"/>
                </a:cubicBezTo>
                <a:cubicBezTo>
                  <a:pt x="177311" y="0"/>
                  <a:pt x="177266" y="0"/>
                  <a:pt x="177221" y="0"/>
                </a:cubicBezTo>
                <a:close/>
                <a:moveTo>
                  <a:pt x="259436" y="192997"/>
                </a:moveTo>
                <a:lnTo>
                  <a:pt x="95005" y="192997"/>
                </a:lnTo>
                <a:lnTo>
                  <a:pt x="95005" y="161453"/>
                </a:lnTo>
                <a:lnTo>
                  <a:pt x="259436" y="161453"/>
                </a:lnTo>
                <a:close/>
              </a:path>
            </a:pathLst>
          </a:custGeom>
          <a:solidFill>
            <a:schemeClr val="bg1"/>
          </a:solidFill>
          <a:ln w="4663" cap="flat">
            <a:noFill/>
            <a:prstDash val="solid"/>
            <a:miter/>
          </a:ln>
        </p:spPr>
        <p:txBody>
          <a:bodyPr rtlCol="0" anchor="ctr"/>
          <a:lstStyle/>
          <a:p>
            <a:endParaRPr lang="en-US"/>
          </a:p>
        </p:txBody>
      </p:sp>
      <p:sp>
        <p:nvSpPr>
          <p:cNvPr id="4" name="TextBox 3">
            <a:extLst>
              <a:ext uri="{FF2B5EF4-FFF2-40B4-BE49-F238E27FC236}">
                <a16:creationId xmlns:a16="http://schemas.microsoft.com/office/drawing/2014/main" id="{2E701750-BF76-CFE3-964B-F9A8735CDBE9}"/>
              </a:ext>
            </a:extLst>
          </p:cNvPr>
          <p:cNvSpPr txBox="1"/>
          <p:nvPr/>
        </p:nvSpPr>
        <p:spPr>
          <a:xfrm>
            <a:off x="1658790" y="5536808"/>
            <a:ext cx="8874417" cy="369332"/>
          </a:xfrm>
          <a:prstGeom prst="rect">
            <a:avLst/>
          </a:prstGeom>
          <a:noFill/>
        </p:spPr>
        <p:txBody>
          <a:bodyPr wrap="none" rtlCol="0">
            <a:spAutoFit/>
          </a:bodyPr>
          <a:lstStyle/>
          <a:p>
            <a:pPr algn="ctr"/>
            <a:r>
              <a:rPr lang="en-US" dirty="0"/>
              <a:t>Stakeholders include anyone who reviews your materials and has a say in its style or content.</a:t>
            </a:r>
          </a:p>
        </p:txBody>
      </p:sp>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3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7F27E85-06CE-0BAB-0E04-06F2D8B7C950}"/>
              </a:ext>
              <a:ext uri="{C183D7F6-B498-43B3-948B-1728B52AA6E4}">
                <adec:decorative xmlns:adec="http://schemas.microsoft.com/office/drawing/2017/decorative" val="1"/>
              </a:ext>
            </a:extLst>
          </p:cNvPr>
          <p:cNvSpPr/>
          <p:nvPr/>
        </p:nvSpPr>
        <p:spPr>
          <a:xfrm>
            <a:off x="1378"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2" name="Title 1">
            <a:extLst>
              <a:ext uri="{FF2B5EF4-FFF2-40B4-BE49-F238E27FC236}">
                <a16:creationId xmlns:a16="http://schemas.microsoft.com/office/drawing/2014/main" id="{2AD7CD6C-D186-D0E6-A9BB-E7060822488A}"/>
              </a:ext>
            </a:extLst>
          </p:cNvPr>
          <p:cNvSpPr>
            <a:spLocks noGrp="1"/>
          </p:cNvSpPr>
          <p:nvPr>
            <p:ph type="title"/>
          </p:nvPr>
        </p:nvSpPr>
        <p:spPr>
          <a:xfrm>
            <a:off x="609600" y="274638"/>
            <a:ext cx="10972800" cy="584218"/>
          </a:xfrm>
        </p:spPr>
        <p:txBody>
          <a:bodyPr>
            <a:normAutofit fontScale="90000"/>
          </a:bodyPr>
          <a:lstStyle/>
          <a:p>
            <a:r>
              <a:rPr lang="en-US" dirty="0"/>
              <a:t>Success factors</a:t>
            </a:r>
          </a:p>
        </p:txBody>
      </p:sp>
      <p:pic>
        <p:nvPicPr>
          <p:cNvPr id="5" name="Picture 4" descr="Stack of papers with paper clips">
            <a:extLst>
              <a:ext uri="{FF2B5EF4-FFF2-40B4-BE49-F238E27FC236}">
                <a16:creationId xmlns:a16="http://schemas.microsoft.com/office/drawing/2014/main" id="{612583C6-E29F-DA3E-698E-5E40C98BE7CF}"/>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1378" y="1165274"/>
            <a:ext cx="5877565" cy="5036770"/>
          </a:xfrm>
          <a:prstGeom prst="rect">
            <a:avLst/>
          </a:prstGeom>
        </p:spPr>
      </p:pic>
      <p:sp>
        <p:nvSpPr>
          <p:cNvPr id="10" name="TextBox 9">
            <a:extLst>
              <a:ext uri="{FF2B5EF4-FFF2-40B4-BE49-F238E27FC236}">
                <a16:creationId xmlns:a16="http://schemas.microsoft.com/office/drawing/2014/main" id="{4A1A73D1-7DCE-CFEF-06E4-15BAFC933571}"/>
              </a:ext>
            </a:extLst>
          </p:cNvPr>
          <p:cNvSpPr txBox="1"/>
          <p:nvPr/>
        </p:nvSpPr>
        <p:spPr>
          <a:xfrm>
            <a:off x="1070140" y="1736724"/>
            <a:ext cx="3599815" cy="2031325"/>
          </a:xfrm>
          <a:prstGeom prst="rect">
            <a:avLst/>
          </a:prstGeom>
          <a:noFill/>
        </p:spPr>
        <p:txBody>
          <a:bodyPr wrap="square" rtlCol="0">
            <a:spAutoFit/>
          </a:bodyPr>
          <a:lstStyle/>
          <a:p>
            <a:pPr>
              <a:spcAft>
                <a:spcPts val="1200"/>
              </a:spcAft>
            </a:pPr>
            <a:r>
              <a:rPr lang="en-US" sz="3200" b="1" dirty="0"/>
              <a:t>Practical</a:t>
            </a:r>
          </a:p>
          <a:p>
            <a:pPr marL="285750" indent="-285750">
              <a:buFont typeface="Arial" panose="020B0604020202020204" pitchFamily="34" charset="0"/>
              <a:buChar char="•"/>
            </a:pPr>
            <a:r>
              <a:rPr lang="en-US" sz="2800" dirty="0"/>
              <a:t>Effective copy</a:t>
            </a:r>
          </a:p>
          <a:p>
            <a:pPr marL="285750" indent="-285750">
              <a:buFont typeface="Arial" panose="020B0604020202020204" pitchFamily="34" charset="0"/>
              <a:buChar char="•"/>
            </a:pPr>
            <a:r>
              <a:rPr lang="en-US" sz="2800" dirty="0"/>
              <a:t>Plain writing</a:t>
            </a:r>
          </a:p>
          <a:p>
            <a:pPr marL="285750" indent="-285750">
              <a:buFont typeface="Arial" panose="020B0604020202020204" pitchFamily="34" charset="0"/>
              <a:buChar char="•"/>
            </a:pPr>
            <a:r>
              <a:rPr lang="en-US" sz="2800" dirty="0"/>
              <a:t>Version control</a:t>
            </a:r>
          </a:p>
        </p:txBody>
      </p:sp>
      <p:pic>
        <p:nvPicPr>
          <p:cNvPr id="4" name="Picture 3" descr="One person helping other person climb up a rock and includes &#10;Interpersonal&#10;Relationship-building&#10;Clear communication&#10;Diplomacy">
            <a:extLst>
              <a:ext uri="{FF2B5EF4-FFF2-40B4-BE49-F238E27FC236}">
                <a16:creationId xmlns:a16="http://schemas.microsoft.com/office/drawing/2014/main" id="{6F431205-0734-241D-F2AF-948A7B3973C1}"/>
              </a:ext>
            </a:extLst>
          </p:cNvPr>
          <p:cNvPicPr>
            <a:picLocks noChangeAspect="1"/>
          </p:cNvPicPr>
          <p:nvPr/>
        </p:nvPicPr>
        <p:blipFill rotWithShape="1">
          <a:blip r:embed="rId5" cstate="hqprint">
            <a:extLst>
              <a:ext uri="{28A0092B-C50C-407E-A947-70E740481C1C}">
                <a14:useLocalDpi xmlns:a14="http://schemas.microsoft.com/office/drawing/2010/main"/>
              </a:ext>
            </a:extLst>
          </a:blip>
          <a:srcRect l="1" t="-680" r="-853" b="-3047"/>
          <a:stretch/>
        </p:blipFill>
        <p:spPr>
          <a:xfrm>
            <a:off x="5878943" y="1131904"/>
            <a:ext cx="6366867" cy="5224447"/>
          </a:xfrm>
          <a:prstGeom prst="rect">
            <a:avLst/>
          </a:prstGeom>
        </p:spPr>
      </p:pic>
      <p:sp>
        <p:nvSpPr>
          <p:cNvPr id="18" name="TextBox 17">
            <a:extLst>
              <a:ext uri="{FF2B5EF4-FFF2-40B4-BE49-F238E27FC236}">
                <a16:creationId xmlns:a16="http://schemas.microsoft.com/office/drawing/2014/main" id="{6F9A8D5E-F853-C511-41E2-6A268BC0F950}"/>
              </a:ext>
            </a:extLst>
          </p:cNvPr>
          <p:cNvSpPr txBox="1"/>
          <p:nvPr/>
        </p:nvSpPr>
        <p:spPr>
          <a:xfrm>
            <a:off x="8186542" y="1753146"/>
            <a:ext cx="3599815" cy="2031325"/>
          </a:xfrm>
          <a:prstGeom prst="rect">
            <a:avLst/>
          </a:prstGeom>
          <a:noFill/>
        </p:spPr>
        <p:txBody>
          <a:bodyPr wrap="square" rtlCol="0">
            <a:spAutoFit/>
          </a:bodyPr>
          <a:lstStyle/>
          <a:p>
            <a:pPr>
              <a:spcAft>
                <a:spcPts val="1200"/>
              </a:spcAft>
            </a:pPr>
            <a:r>
              <a:rPr lang="en-US" sz="3200" b="1" dirty="0"/>
              <a:t>Interpersonal</a:t>
            </a:r>
          </a:p>
          <a:p>
            <a:pPr marL="285750" indent="-285750">
              <a:buFont typeface="Arial" panose="020B0604020202020204" pitchFamily="34" charset="0"/>
              <a:buChar char="•"/>
            </a:pPr>
            <a:r>
              <a:rPr lang="en-US" sz="2800" dirty="0"/>
              <a:t>Relationship-building</a:t>
            </a:r>
          </a:p>
          <a:p>
            <a:pPr marL="285750" indent="-285750">
              <a:buFont typeface="Arial" panose="020B0604020202020204" pitchFamily="34" charset="0"/>
              <a:buChar char="•"/>
            </a:pPr>
            <a:r>
              <a:rPr lang="en-US" sz="2800" dirty="0"/>
              <a:t>Clear communication</a:t>
            </a:r>
          </a:p>
          <a:p>
            <a:pPr marL="285750" indent="-285750">
              <a:buFont typeface="Arial" panose="020B0604020202020204" pitchFamily="34" charset="0"/>
              <a:buChar char="•"/>
            </a:pPr>
            <a:r>
              <a:rPr lang="en-US" sz="2800" dirty="0"/>
              <a:t>Diplomacy</a:t>
            </a:r>
          </a:p>
        </p:txBody>
      </p:sp>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smtClean="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02006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A4C866B-6884-136F-7183-DC3B26378BAE}"/>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193658"/>
            <a:ext cx="10972800" cy="720742"/>
          </a:xfrm>
        </p:spPr>
        <p:txBody>
          <a:bodyPr>
            <a:normAutofit fontScale="90000"/>
          </a:bodyPr>
          <a:lstStyle/>
          <a:p>
            <a:r>
              <a:rPr lang="en-US" dirty="0"/>
              <a:t>Types of reviewers: Gatekeepers and SMEs</a:t>
            </a:r>
          </a:p>
        </p:txBody>
      </p:sp>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aphicFrame>
        <p:nvGraphicFramePr>
          <p:cNvPr id="6" name="Diagram 5" descr="Venn diagram with two circles. The left circle is labeled Gatekeepers and includes supervisor, agency leaders, office of comms, legal department. The right circle is labeled Subject matter experts and includes analysts, researchers, scientists, lawyers.">
            <a:extLst>
              <a:ext uri="{FF2B5EF4-FFF2-40B4-BE49-F238E27FC236}">
                <a16:creationId xmlns:a16="http://schemas.microsoft.com/office/drawing/2014/main" id="{272CCCE8-743A-8FB6-1AA3-7F969DF5DEB4}"/>
              </a:ext>
            </a:extLst>
          </p:cNvPr>
          <p:cNvGraphicFramePr/>
          <p:nvPr>
            <p:extLst>
              <p:ext uri="{D42A27DB-BD31-4B8C-83A1-F6EECF244321}">
                <p14:modId xmlns:p14="http://schemas.microsoft.com/office/powerpoint/2010/main" val="318757524"/>
              </p:ext>
            </p:extLst>
          </p:nvPr>
        </p:nvGraphicFramePr>
        <p:xfrm>
          <a:off x="2830490" y="1396883"/>
          <a:ext cx="6815786" cy="45735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descr="People in business attire seated at table in conversation, woman talking to a man">
            <a:extLst>
              <a:ext uri="{FF2B5EF4-FFF2-40B4-BE49-F238E27FC236}">
                <a16:creationId xmlns:a16="http://schemas.microsoft.com/office/drawing/2014/main" id="{7D522F95-D47E-971A-0FDF-8BE8AE8353B1}"/>
              </a:ext>
            </a:extLst>
          </p:cNvPr>
          <p:cNvPicPr>
            <a:picLocks noChangeAspect="1"/>
          </p:cNvPicPr>
          <p:nvPr/>
        </p:nvPicPr>
        <p:blipFill rotWithShape="1">
          <a:blip r:embed="rId9" cstate="hqprint">
            <a:extLst>
              <a:ext uri="{28A0092B-C50C-407E-A947-70E740481C1C}">
                <a14:useLocalDpi xmlns:a14="http://schemas.microsoft.com/office/drawing/2010/main"/>
              </a:ext>
            </a:extLst>
          </a:blip>
          <a:srcRect t="-1111"/>
          <a:stretch/>
        </p:blipFill>
        <p:spPr>
          <a:xfrm>
            <a:off x="4145475" y="2089446"/>
            <a:ext cx="1188720" cy="1188720"/>
          </a:xfrm>
          <a:prstGeom prst="ellipse">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9" name="Picture 18" descr="Portrait of smiling nurse in scrubs">
            <a:extLst>
              <a:ext uri="{FF2B5EF4-FFF2-40B4-BE49-F238E27FC236}">
                <a16:creationId xmlns:a16="http://schemas.microsoft.com/office/drawing/2014/main" id="{F8A6BACA-9242-1549-A954-D067070D57BD}"/>
              </a:ext>
            </a:extLst>
          </p:cNvPr>
          <p:cNvPicPr>
            <a:picLocks noChangeAspect="1"/>
          </p:cNvPicPr>
          <p:nvPr/>
        </p:nvPicPr>
        <p:blipFill rotWithShape="1">
          <a:blip r:embed="rId10" cstate="hqprint">
            <a:extLst>
              <a:ext uri="{28A0092B-C50C-407E-A947-70E740481C1C}">
                <a14:useLocalDpi xmlns:a14="http://schemas.microsoft.com/office/drawing/2010/main"/>
              </a:ext>
            </a:extLst>
          </a:blip>
          <a:srcRect/>
          <a:stretch/>
        </p:blipFill>
        <p:spPr>
          <a:xfrm>
            <a:off x="7184097" y="2089057"/>
            <a:ext cx="1188720" cy="1188720"/>
          </a:xfrm>
          <a:prstGeom prst="ellipse">
            <a:avLst/>
          </a:prstGeom>
        </p:spPr>
      </p:pic>
      <p:sp>
        <p:nvSpPr>
          <p:cNvPr id="9" name="Callout: Right Arrow 8">
            <a:extLst>
              <a:ext uri="{FF2B5EF4-FFF2-40B4-BE49-F238E27FC236}">
                <a16:creationId xmlns:a16="http://schemas.microsoft.com/office/drawing/2014/main" id="{F72340A0-B9EF-35AD-0AA1-07A789EC8FAB}"/>
              </a:ext>
            </a:extLst>
          </p:cNvPr>
          <p:cNvSpPr/>
          <p:nvPr/>
        </p:nvSpPr>
        <p:spPr>
          <a:xfrm>
            <a:off x="206062" y="2870213"/>
            <a:ext cx="2624428" cy="1683912"/>
          </a:xfrm>
          <a:prstGeom prst="rightArrowCallout">
            <a:avLst>
              <a:gd name="adj1" fmla="val 23470"/>
              <a:gd name="adj2" fmla="val 25000"/>
              <a:gd name="adj3" fmla="val 25000"/>
              <a:gd name="adj4" fmla="val 751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Ensure appropriateness and consistency with agency style and policy</a:t>
            </a:r>
          </a:p>
        </p:txBody>
      </p:sp>
      <p:sp>
        <p:nvSpPr>
          <p:cNvPr id="10" name="Callout: Left Arrow 9">
            <a:extLst>
              <a:ext uri="{FF2B5EF4-FFF2-40B4-BE49-F238E27FC236}">
                <a16:creationId xmlns:a16="http://schemas.microsoft.com/office/drawing/2014/main" id="{CB33FEC5-2475-731C-AF68-0EB3F494F3C0}"/>
              </a:ext>
            </a:extLst>
          </p:cNvPr>
          <p:cNvSpPr/>
          <p:nvPr/>
        </p:nvSpPr>
        <p:spPr>
          <a:xfrm>
            <a:off x="9646276" y="2900259"/>
            <a:ext cx="2339662" cy="1623819"/>
          </a:xfrm>
          <a:prstGeom prst="leftArrowCallout">
            <a:avLst>
              <a:gd name="adj1" fmla="val 25000"/>
              <a:gd name="adj2" fmla="val 25000"/>
              <a:gd name="adj3" fmla="val 25000"/>
              <a:gd name="adj4" fmla="val 728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Ensure accuracy, currency, and completeness of content</a:t>
            </a:r>
          </a:p>
        </p:txBody>
      </p:sp>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08959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E5C46B6-EDBA-680D-A739-447ED81ED5A0}"/>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193658"/>
            <a:ext cx="10972800" cy="720742"/>
          </a:xfrm>
        </p:spPr>
        <p:txBody>
          <a:bodyPr>
            <a:normAutofit fontScale="90000"/>
          </a:bodyPr>
          <a:lstStyle/>
          <a:p>
            <a:r>
              <a:rPr lang="en-US" dirty="0"/>
              <a:t>Getting prepared</a:t>
            </a:r>
          </a:p>
        </p:txBody>
      </p:sp>
      <p:sp>
        <p:nvSpPr>
          <p:cNvPr id="3" name="Content Placeholder 2">
            <a:extLst>
              <a:ext uri="{FF2B5EF4-FFF2-40B4-BE49-F238E27FC236}">
                <a16:creationId xmlns:a16="http://schemas.microsoft.com/office/drawing/2014/main" id="{59EC58A0-72EF-6A0F-D1C3-EB9CD9620FF7}"/>
              </a:ext>
            </a:extLst>
          </p:cNvPr>
          <p:cNvSpPr>
            <a:spLocks noGrp="1"/>
          </p:cNvSpPr>
          <p:nvPr>
            <p:ph idx="1"/>
          </p:nvPr>
        </p:nvSpPr>
        <p:spPr>
          <a:xfrm>
            <a:off x="609600" y="1531304"/>
            <a:ext cx="7861401" cy="4525963"/>
          </a:xfrm>
        </p:spPr>
        <p:txBody>
          <a:bodyPr>
            <a:normAutofit/>
          </a:bodyPr>
          <a:lstStyle/>
          <a:p>
            <a:r>
              <a:rPr lang="en-US" dirty="0"/>
              <a:t>Choose the best stage to ask for input</a:t>
            </a:r>
          </a:p>
          <a:p>
            <a:r>
              <a:rPr lang="en-US" dirty="0"/>
              <a:t>List everyone who needs to review</a:t>
            </a:r>
          </a:p>
          <a:p>
            <a:r>
              <a:rPr lang="en-US" dirty="0"/>
              <a:t>Determine what feedback would be most helpful</a:t>
            </a:r>
          </a:p>
          <a:p>
            <a:r>
              <a:rPr lang="en-US" dirty="0"/>
              <a:t>Clarify the scope of the review</a:t>
            </a:r>
          </a:p>
          <a:p>
            <a:r>
              <a:rPr lang="en-US" dirty="0"/>
              <a:t>Consider your timeline and deadlines</a:t>
            </a:r>
          </a:p>
          <a:p>
            <a:r>
              <a:rPr lang="en-US" dirty="0"/>
              <a:t>Think about the best way to contact reviewers</a:t>
            </a:r>
          </a:p>
        </p:txBody>
      </p:sp>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Picture 4" descr="An image of a woman wearing a yellow shirt that is deep in thought. ">
            <a:extLst>
              <a:ext uri="{FF2B5EF4-FFF2-40B4-BE49-F238E27FC236}">
                <a16:creationId xmlns:a16="http://schemas.microsoft.com/office/drawing/2014/main" id="{9C4B2970-7BD6-9F72-F36B-B9FDF4E7A921}"/>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8676755" y="1165274"/>
            <a:ext cx="3513867" cy="5036770"/>
          </a:xfrm>
          <a:prstGeom prst="rect">
            <a:avLst/>
          </a:prstGeom>
        </p:spPr>
      </p:pic>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920286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B81E">
            <a:alpha val="25000"/>
          </a:srgb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6C8C3D3-F4BF-4F19-691E-6FE6E93C2D3B}"/>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193658"/>
            <a:ext cx="10972800" cy="720742"/>
          </a:xfrm>
        </p:spPr>
        <p:txBody>
          <a:bodyPr>
            <a:normAutofit fontScale="90000"/>
          </a:bodyPr>
          <a:lstStyle/>
          <a:p>
            <a:r>
              <a:rPr lang="en-US" dirty="0"/>
              <a:t>Making the request</a:t>
            </a:r>
          </a:p>
        </p:txBody>
      </p:sp>
      <p:pic>
        <p:nvPicPr>
          <p:cNvPr id="5" name="Picture 4" descr="A stock image of Magnifying glass over a question mark">
            <a:extLst>
              <a:ext uri="{FF2B5EF4-FFF2-40B4-BE49-F238E27FC236}">
                <a16:creationId xmlns:a16="http://schemas.microsoft.com/office/drawing/2014/main" id="{6ACC7A7B-823B-A75F-FFBF-E7200918D3E8}"/>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1165274"/>
            <a:ext cx="3351064" cy="5036770"/>
          </a:xfrm>
          <a:prstGeom prst="rect">
            <a:avLst/>
          </a:prstGeom>
        </p:spPr>
      </p:pic>
      <p:sp>
        <p:nvSpPr>
          <p:cNvPr id="3" name="Content Placeholder 2">
            <a:extLst>
              <a:ext uri="{FF2B5EF4-FFF2-40B4-BE49-F238E27FC236}">
                <a16:creationId xmlns:a16="http://schemas.microsoft.com/office/drawing/2014/main" id="{59EC58A0-72EF-6A0F-D1C3-EB9CD9620FF7}"/>
              </a:ext>
            </a:extLst>
          </p:cNvPr>
          <p:cNvSpPr>
            <a:spLocks noGrp="1"/>
          </p:cNvSpPr>
          <p:nvPr>
            <p:ph idx="1"/>
          </p:nvPr>
        </p:nvSpPr>
        <p:spPr>
          <a:xfrm>
            <a:off x="4102037" y="1563187"/>
            <a:ext cx="7338989" cy="4638857"/>
          </a:xfrm>
        </p:spPr>
        <p:txBody>
          <a:bodyPr>
            <a:normAutofit lnSpcReduction="10000"/>
          </a:bodyPr>
          <a:lstStyle/>
          <a:p>
            <a:r>
              <a:rPr lang="en-US" dirty="0"/>
              <a:t>Be clear about your needs</a:t>
            </a:r>
          </a:p>
          <a:p>
            <a:r>
              <a:rPr lang="en-US" dirty="0"/>
              <a:t>Create a brief and scannable message</a:t>
            </a:r>
          </a:p>
          <a:p>
            <a:r>
              <a:rPr lang="en-US" dirty="0"/>
              <a:t>Identify the target audience</a:t>
            </a:r>
          </a:p>
          <a:p>
            <a:r>
              <a:rPr lang="en-US" dirty="0"/>
              <a:t>Provide the right amount of context</a:t>
            </a:r>
          </a:p>
          <a:p>
            <a:r>
              <a:rPr lang="en-US" dirty="0"/>
              <a:t>Explain the editorial process </a:t>
            </a:r>
          </a:p>
          <a:p>
            <a:r>
              <a:rPr lang="en-US" dirty="0"/>
              <a:t>Estimate the time the review will take</a:t>
            </a:r>
          </a:p>
          <a:p>
            <a:r>
              <a:rPr lang="en-US" dirty="0"/>
              <a:t>Provide a deadline</a:t>
            </a:r>
          </a:p>
          <a:p>
            <a:r>
              <a:rPr lang="en-US" dirty="0"/>
              <a:t>Outline next steps</a:t>
            </a:r>
          </a:p>
          <a:p>
            <a:pPr lvl="1"/>
            <a:endParaRPr lang="en-US" dirty="0"/>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smtClean="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8642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2" name="Title 1">
            <a:extLst>
              <a:ext uri="{FF2B5EF4-FFF2-40B4-BE49-F238E27FC236}">
                <a16:creationId xmlns:a16="http://schemas.microsoft.com/office/drawing/2014/main" id="{91A616AE-8234-4847-23BB-DADA29ACCC19}"/>
              </a:ext>
              <a:ext uri="{C183D7F6-B498-43B3-948B-1728B52AA6E4}">
                <adec:decorative xmlns:adec="http://schemas.microsoft.com/office/drawing/2017/decorative" val="0"/>
              </a:ext>
            </a:extLst>
          </p:cNvPr>
          <p:cNvSpPr>
            <a:spLocks noGrp="1"/>
          </p:cNvSpPr>
          <p:nvPr>
            <p:ph type="title"/>
          </p:nvPr>
        </p:nvSpPr>
        <p:spPr>
          <a:xfrm>
            <a:off x="609600" y="193658"/>
            <a:ext cx="10972800" cy="720742"/>
          </a:xfrm>
        </p:spPr>
        <p:txBody>
          <a:bodyPr>
            <a:normAutofit fontScale="90000"/>
          </a:bodyPr>
          <a:lstStyle/>
          <a:p>
            <a:r>
              <a:rPr lang="en-US" dirty="0"/>
              <a:t>Example 1: Not enough information</a:t>
            </a:r>
          </a:p>
        </p:txBody>
      </p:sp>
      <p:pic>
        <p:nvPicPr>
          <p:cNvPr id="18" name="Picture 17" descr="Dry cracks in land under cloudy sky">
            <a:extLst>
              <a:ext uri="{FF2B5EF4-FFF2-40B4-BE49-F238E27FC236}">
                <a16:creationId xmlns:a16="http://schemas.microsoft.com/office/drawing/2014/main" id="{D740C9BB-AABD-DC17-E661-369C7E6C1CE8}"/>
              </a:ext>
              <a:ext uri="{C183D7F6-B498-43B3-948B-1728B52AA6E4}">
                <adec:decorative xmlns:adec="http://schemas.microsoft.com/office/drawing/2017/decorative" val="0"/>
              </a:ext>
            </a:extLst>
          </p:cNvPr>
          <p:cNvPicPr>
            <a:picLocks noChangeAspect="1"/>
          </p:cNvPicPr>
          <p:nvPr/>
        </p:nvPicPr>
        <p:blipFill rotWithShape="1">
          <a:blip r:embed="rId4" cstate="hqprint">
            <a:alphaModFix amt="85000"/>
            <a:extLst>
              <a:ext uri="{28A0092B-C50C-407E-A947-70E740481C1C}">
                <a14:useLocalDpi xmlns:a14="http://schemas.microsoft.com/office/drawing/2010/main"/>
              </a:ext>
            </a:extLst>
          </a:blip>
          <a:srcRect l="-1"/>
          <a:stretch/>
        </p:blipFill>
        <p:spPr>
          <a:xfrm>
            <a:off x="1" y="1165274"/>
            <a:ext cx="12192000" cy="5036770"/>
          </a:xfrm>
          <a:prstGeom prst="rect">
            <a:avLst/>
          </a:prstGeom>
        </p:spPr>
      </p:pic>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Picture 11" descr="E-mail with subject line &quot;review&quot; and minimal text in the body.">
            <a:extLst>
              <a:ext uri="{FF2B5EF4-FFF2-40B4-BE49-F238E27FC236}">
                <a16:creationId xmlns:a16="http://schemas.microsoft.com/office/drawing/2014/main" id="{B774B949-643D-A5C4-2E38-A1FD0516CF68}"/>
              </a:ext>
            </a:extLst>
          </p:cNvPr>
          <p:cNvPicPr>
            <a:picLocks noChangeAspect="1"/>
          </p:cNvPicPr>
          <p:nvPr/>
        </p:nvPicPr>
        <p:blipFill>
          <a:blip r:embed="rId5"/>
          <a:stretch>
            <a:fillRect/>
          </a:stretch>
        </p:blipFill>
        <p:spPr>
          <a:xfrm>
            <a:off x="1778813" y="1453109"/>
            <a:ext cx="8634373" cy="4587011"/>
          </a:xfrm>
          <a:prstGeom prst="rect">
            <a:avLst/>
          </a:prstGeom>
        </p:spPr>
      </p:pic>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6756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193658"/>
            <a:ext cx="10972800" cy="720742"/>
          </a:xfrm>
        </p:spPr>
        <p:txBody>
          <a:bodyPr>
            <a:normAutofit fontScale="90000"/>
          </a:bodyPr>
          <a:lstStyle/>
          <a:p>
            <a:r>
              <a:rPr lang="en-US" dirty="0"/>
              <a:t>Example 2: Too much information</a:t>
            </a:r>
          </a:p>
        </p:txBody>
      </p:sp>
      <p:pic>
        <p:nvPicPr>
          <p:cNvPr id="12" name="Picture 11" descr="Underwater view">
            <a:extLst>
              <a:ext uri="{FF2B5EF4-FFF2-40B4-BE49-F238E27FC236}">
                <a16:creationId xmlns:a16="http://schemas.microsoft.com/office/drawing/2014/main" id="{56AACE3F-733E-3C4B-D696-DFD40FCC852B}"/>
              </a:ext>
            </a:extLst>
          </p:cNvPr>
          <p:cNvPicPr>
            <a:picLocks noChangeAspect="1"/>
          </p:cNvPicPr>
          <p:nvPr/>
        </p:nvPicPr>
        <p:blipFill rotWithShape="1">
          <a:blip r:embed="rId4" cstate="hqprint">
            <a:alphaModFix amt="85000"/>
            <a:extLst>
              <a:ext uri="{28A0092B-C50C-407E-A947-70E740481C1C}">
                <a14:useLocalDpi xmlns:a14="http://schemas.microsoft.com/office/drawing/2010/main"/>
              </a:ext>
            </a:extLst>
          </a:blip>
          <a:srcRect/>
          <a:stretch/>
        </p:blipFill>
        <p:spPr>
          <a:xfrm>
            <a:off x="-18895" y="1165275"/>
            <a:ext cx="12190621" cy="5036770"/>
          </a:xfrm>
          <a:prstGeom prst="rect">
            <a:avLst/>
          </a:prstGeom>
        </p:spPr>
      </p:pic>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7" name="Picture 6" descr="Image of an e-mail with an overly long subject line and a long paragraph of dense text in the body.">
            <a:extLst>
              <a:ext uri="{FF2B5EF4-FFF2-40B4-BE49-F238E27FC236}">
                <a16:creationId xmlns:a16="http://schemas.microsoft.com/office/drawing/2014/main" id="{8AEF0C08-A7DC-F1D5-A2C9-DFE11F5B3B2F}"/>
              </a:ext>
            </a:extLst>
          </p:cNvPr>
          <p:cNvPicPr>
            <a:picLocks noChangeAspect="1"/>
          </p:cNvPicPr>
          <p:nvPr/>
        </p:nvPicPr>
        <p:blipFill>
          <a:blip r:embed="rId5"/>
          <a:stretch>
            <a:fillRect/>
          </a:stretch>
        </p:blipFill>
        <p:spPr>
          <a:xfrm>
            <a:off x="1646701" y="1336648"/>
            <a:ext cx="8686158" cy="4614521"/>
          </a:xfrm>
          <a:prstGeom prst="rect">
            <a:avLst/>
          </a:prstGeom>
        </p:spPr>
      </p:pic>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656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Bird's eye view of a valley">
            <a:extLst>
              <a:ext uri="{FF2B5EF4-FFF2-40B4-BE49-F238E27FC236}">
                <a16:creationId xmlns:a16="http://schemas.microsoft.com/office/drawing/2014/main" id="{2DB19049-E754-968B-3F9A-4D06B8AC195F}"/>
              </a:ext>
            </a:extLst>
          </p:cNvPr>
          <p:cNvPicPr>
            <a:picLocks noChangeAspect="1"/>
          </p:cNvPicPr>
          <p:nvPr/>
        </p:nvPicPr>
        <p:blipFill rotWithShape="1">
          <a:blip r:embed="rId3" cstate="hqprint">
            <a:alphaModFix amt="85000"/>
            <a:extLst>
              <a:ext uri="{28A0092B-C50C-407E-A947-70E740481C1C}">
                <a14:useLocalDpi xmlns:a14="http://schemas.microsoft.com/office/drawing/2010/main"/>
              </a:ext>
            </a:extLst>
          </a:blip>
          <a:srcRect/>
          <a:stretch/>
        </p:blipFill>
        <p:spPr>
          <a:xfrm>
            <a:off x="1378" y="-28553"/>
            <a:ext cx="12190622" cy="6230598"/>
          </a:xfrm>
          <a:prstGeom prst="rect">
            <a:avLst/>
          </a:prstGeom>
        </p:spPr>
      </p:pic>
      <p:sp>
        <p:nvSpPr>
          <p:cNvPr id="18" name="Rectangle 17">
            <a:extLst>
              <a:ext uri="{FF2B5EF4-FFF2-40B4-BE49-F238E27FC236}">
                <a16:creationId xmlns:a16="http://schemas.microsoft.com/office/drawing/2014/main" id="{23AF72EE-7397-EECE-070F-5EF7B8765663}"/>
              </a:ext>
              <a:ext uri="{C183D7F6-B498-43B3-948B-1728B52AA6E4}">
                <adec:decorative xmlns:adec="http://schemas.microsoft.com/office/drawing/2017/decorative" val="1"/>
              </a:ext>
            </a:extLst>
          </p:cNvPr>
          <p:cNvSpPr/>
          <p:nvPr/>
        </p:nvSpPr>
        <p:spPr>
          <a:xfrm>
            <a:off x="0" y="0"/>
            <a:ext cx="12192000" cy="995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C1B5605-B17B-4094-8459-4FD0E58E666D}"/>
              </a:ext>
              <a:ext uri="{C183D7F6-B498-43B3-948B-1728B52AA6E4}">
                <adec:decorative xmlns:adec="http://schemas.microsoft.com/office/drawing/2017/decorative" val="1"/>
              </a:ext>
            </a:extLst>
          </p:cNvPr>
          <p:cNvSpPr txBox="1"/>
          <p:nvPr/>
        </p:nvSpPr>
        <p:spPr>
          <a:xfrm>
            <a:off x="0" y="6202044"/>
            <a:ext cx="12192000" cy="655956"/>
          </a:xfrm>
          <a:prstGeom prst="rect">
            <a:avLst/>
          </a:prstGeom>
          <a:solidFill>
            <a:srgbClr val="1280C3"/>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sp>
        <p:nvSpPr>
          <p:cNvPr id="2" name="Title 1">
            <a:extLst>
              <a:ext uri="{FF2B5EF4-FFF2-40B4-BE49-F238E27FC236}">
                <a16:creationId xmlns:a16="http://schemas.microsoft.com/office/drawing/2014/main" id="{91A616AE-8234-4847-23BB-DADA29ACCC19}"/>
              </a:ext>
            </a:extLst>
          </p:cNvPr>
          <p:cNvSpPr>
            <a:spLocks noGrp="1"/>
          </p:cNvSpPr>
          <p:nvPr>
            <p:ph type="title"/>
          </p:nvPr>
        </p:nvSpPr>
        <p:spPr>
          <a:xfrm>
            <a:off x="609600" y="193658"/>
            <a:ext cx="10972800" cy="720742"/>
          </a:xfrm>
        </p:spPr>
        <p:txBody>
          <a:bodyPr>
            <a:normAutofit fontScale="90000"/>
          </a:bodyPr>
          <a:lstStyle/>
          <a:p>
            <a:r>
              <a:rPr lang="en-US" dirty="0"/>
              <a:t>Example 3: The right amount of information</a:t>
            </a:r>
          </a:p>
        </p:txBody>
      </p:sp>
      <p:pic>
        <p:nvPicPr>
          <p:cNvPr id="15" name="Picture 14">
            <a:extLst>
              <a:ext uri="{FF2B5EF4-FFF2-40B4-BE49-F238E27FC236}">
                <a16:creationId xmlns:a16="http://schemas.microsoft.com/office/drawing/2014/main" id="{E1ED5F0F-4E4B-4224-B8CB-66D88C3CE9CC}"/>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331698" y="6306685"/>
            <a:ext cx="1568741" cy="414792"/>
          </a:xfrm>
          <a:prstGeom prst="rect">
            <a:avLst/>
          </a:prstGeom>
        </p:spPr>
      </p:pic>
      <p:sp>
        <p:nvSpPr>
          <p:cNvPr id="17" name="TextBox 16">
            <a:extLst>
              <a:ext uri="{FF2B5EF4-FFF2-40B4-BE49-F238E27FC236}">
                <a16:creationId xmlns:a16="http://schemas.microsoft.com/office/drawing/2014/main" id="{97BBBEFD-701F-43FA-8E82-74CC961A2BCE}"/>
              </a:ext>
              <a:ext uri="{C183D7F6-B498-43B3-948B-1728B52AA6E4}">
                <adec:decorative xmlns:adec="http://schemas.microsoft.com/office/drawing/2017/decorative" val="1"/>
              </a:ext>
            </a:extLst>
          </p:cNvPr>
          <p:cNvSpPr txBox="1"/>
          <p:nvPr/>
        </p:nvSpPr>
        <p:spPr>
          <a:xfrm flipV="1">
            <a:off x="1378" y="995380"/>
            <a:ext cx="12190622" cy="169894"/>
          </a:xfrm>
          <a:prstGeom prst="rect">
            <a:avLst/>
          </a:prstGeom>
          <a:solidFill>
            <a:srgbClr val="FDB81E"/>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7" name="Picture 6" descr="Image of a sample e-mail an informative subject line and four brief, straightforward paragraphs in the body.">
            <a:extLst>
              <a:ext uri="{FF2B5EF4-FFF2-40B4-BE49-F238E27FC236}">
                <a16:creationId xmlns:a16="http://schemas.microsoft.com/office/drawing/2014/main" id="{6E7D2499-FD77-B84F-BCCC-A218C155C99F}"/>
              </a:ext>
            </a:extLst>
          </p:cNvPr>
          <p:cNvPicPr>
            <a:picLocks noChangeAspect="1"/>
          </p:cNvPicPr>
          <p:nvPr/>
        </p:nvPicPr>
        <p:blipFill>
          <a:blip r:embed="rId5"/>
          <a:stretch>
            <a:fillRect/>
          </a:stretch>
        </p:blipFill>
        <p:spPr>
          <a:xfrm>
            <a:off x="1767951" y="1384913"/>
            <a:ext cx="8656098" cy="4598553"/>
          </a:xfrm>
          <a:prstGeom prst="rect">
            <a:avLst/>
          </a:prstGeom>
        </p:spPr>
      </p:pic>
      <p:sp>
        <p:nvSpPr>
          <p:cNvPr id="16" name="Slide Number Placeholder 1">
            <a:extLst>
              <a:ext uri="{FF2B5EF4-FFF2-40B4-BE49-F238E27FC236}">
                <a16:creationId xmlns:a16="http://schemas.microsoft.com/office/drawing/2014/main" id="{3D1E1802-F11C-4591-A6B9-6B8823902A7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2062E0-D58B-449C-8F37-904956A91A41}" type="slidenum">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000739"/>
      </p:ext>
    </p:extLst>
  </p:cSld>
  <p:clrMapOvr>
    <a:masterClrMapping/>
  </p:clrMapOvr>
</p:sld>
</file>

<file path=ppt/theme/theme1.xml><?xml version="1.0" encoding="utf-8"?>
<a:theme xmlns:a="http://schemas.openxmlformats.org/drawingml/2006/main" name="7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NIA Template Options - TC" id="{4A2C3D26-5B3B-491D-A32F-589498153AB2}" vid="{46BB7FF8-E4A7-4C4A-A736-31F51B08054B}"/>
    </a:ext>
  </a:extLst>
</a:theme>
</file>

<file path=ppt/theme/theme2.xml><?xml version="1.0" encoding="utf-8"?>
<a:theme xmlns:a="http://schemas.openxmlformats.org/drawingml/2006/main" name="10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IA Template Options - TC" id="{4A2C3D26-5B3B-491D-A32F-589498153AB2}" vid="{F772E0C1-0B69-4D40-A735-60D9B4C015E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1977</TotalTime>
  <Words>945</Words>
  <Application>Microsoft Macintosh PowerPoint</Application>
  <PresentationFormat>Widescreen</PresentationFormat>
  <Paragraphs>180</Paragraphs>
  <Slides>19</Slides>
  <Notes>19</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19</vt:i4>
      </vt:variant>
    </vt:vector>
  </HeadingPairs>
  <TitlesOfParts>
    <vt:vector size="24" baseType="lpstr">
      <vt:lpstr>Arial</vt:lpstr>
      <vt:lpstr>Calibri</vt:lpstr>
      <vt:lpstr>Calibri Light</vt:lpstr>
      <vt:lpstr>7_Office Theme</vt:lpstr>
      <vt:lpstr>10_Office Theme</vt:lpstr>
      <vt:lpstr>Managing Stakeholder Feedback: Lessons from Experience August 2022</vt:lpstr>
      <vt:lpstr>Pros and cons of stakeholder feedback</vt:lpstr>
      <vt:lpstr>Success factors</vt:lpstr>
      <vt:lpstr>Types of reviewers: Gatekeepers and SMEs</vt:lpstr>
      <vt:lpstr>Getting prepared</vt:lpstr>
      <vt:lpstr>Making the request</vt:lpstr>
      <vt:lpstr>Example 1: Not enough information</vt:lpstr>
      <vt:lpstr>Example 2: Too much information</vt:lpstr>
      <vt:lpstr>Example 3: The right amount of information</vt:lpstr>
      <vt:lpstr>If you work with many reviewers, consider creating a set of instructions or an FAQ</vt:lpstr>
      <vt:lpstr>Following up</vt:lpstr>
      <vt:lpstr>What to do about jargon and technical language</vt:lpstr>
      <vt:lpstr>I disagree with a reviewer’s edit…now what?</vt:lpstr>
      <vt:lpstr>Juggling feedback from multiple reviewers</vt:lpstr>
      <vt:lpstr>Simple Markup for Tracked Changes</vt:lpstr>
      <vt:lpstr>Tips for managing reviewers</vt:lpstr>
      <vt:lpstr>How to be a better reviewer</vt:lpstr>
      <vt:lpstr>How to be a better reviewer, continued</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Update to NAPA</dc:title>
  <dc:creator>Hyman, Bradley T.,M.D.</dc:creator>
  <cp:lastModifiedBy>Microsoft Office User</cp:lastModifiedBy>
  <cp:revision>96</cp:revision>
  <dcterms:created xsi:type="dcterms:W3CDTF">2019-06-25T01:25:37Z</dcterms:created>
  <dcterms:modified xsi:type="dcterms:W3CDTF">2022-08-23T18:50:55Z</dcterms:modified>
</cp:coreProperties>
</file>

<file path=docProps/thumbnail.jpeg>
</file>